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8" r:id="rId6"/>
    <p:sldId id="272" r:id="rId7"/>
    <p:sldId id="262" r:id="rId8"/>
    <p:sldId id="273" r:id="rId9"/>
    <p:sldId id="277" r:id="rId10"/>
    <p:sldId id="279" r:id="rId11"/>
    <p:sldId id="276" r:id="rId12"/>
    <p:sldId id="281" r:id="rId13"/>
    <p:sldId id="275" r:id="rId14"/>
    <p:sldId id="283" r:id="rId15"/>
    <p:sldId id="282" r:id="rId16"/>
    <p:sldId id="290" r:id="rId17"/>
    <p:sldId id="285" r:id="rId18"/>
    <p:sldId id="287" r:id="rId19"/>
    <p:sldId id="288" r:id="rId20"/>
    <p:sldId id="289" r:id="rId21"/>
    <p:sldId id="284" r:id="rId22"/>
    <p:sldId id="286" r:id="rId23"/>
    <p:sldId id="291" r:id="rId24"/>
    <p:sldId id="265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9" autoAdjust="0"/>
    <p:restoredTop sz="66695" autoAdjust="0"/>
  </p:normalViewPr>
  <p:slideViewPr>
    <p:cSldViewPr snapToGrid="0">
      <p:cViewPr varScale="1">
        <p:scale>
          <a:sx n="77" d="100"/>
          <a:sy n="77" d="100"/>
        </p:scale>
        <p:origin x="168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Bienvenue</a:t>
            </a:r>
          </a:p>
          <a:p>
            <a:endParaRPr lang="fr-CA" dirty="0"/>
          </a:p>
          <a:p>
            <a:r>
              <a:rPr lang="fr-CA" dirty="0"/>
              <a:t>Présentation</a:t>
            </a:r>
          </a:p>
          <a:p>
            <a:endParaRPr lang="fr-CA" dirty="0"/>
          </a:p>
          <a:p>
            <a:r>
              <a:rPr lang="fr-CA" dirty="0"/>
              <a:t>Sujet</a:t>
            </a:r>
          </a:p>
          <a:p>
            <a:r>
              <a:rPr lang="fr-CA" dirty="0"/>
              <a:t>    D’où l’idée ?</a:t>
            </a:r>
          </a:p>
          <a:p>
            <a:r>
              <a:rPr lang="fr-CA" dirty="0"/>
              <a:t>    Je vais … présenter</a:t>
            </a:r>
          </a:p>
          <a:p>
            <a:r>
              <a:rPr lang="fr-CA" dirty="0"/>
              <a:t>        Bases de svelte</a:t>
            </a:r>
          </a:p>
          <a:p>
            <a:r>
              <a:rPr lang="fr-CA" dirty="0"/>
              <a:t>        Implémentation de svelte</a:t>
            </a:r>
          </a:p>
          <a:p>
            <a:r>
              <a:rPr lang="fr-CA" dirty="0"/>
              <a:t>        Stats / force</a:t>
            </a:r>
          </a:p>
          <a:p>
            <a:r>
              <a:rPr lang="fr-CA" dirty="0"/>
              <a:t>        </a:t>
            </a:r>
            <a:r>
              <a:rPr lang="fr-CA" dirty="0" err="1"/>
              <a:t>SvelteKit</a:t>
            </a:r>
            <a:r>
              <a:rPr lang="fr-CA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05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Svelte en action ! </a:t>
            </a:r>
          </a:p>
          <a:p>
            <a:endParaRPr lang="fr-CA" dirty="0"/>
          </a:p>
          <a:p>
            <a:r>
              <a:rPr lang="fr-CA" dirty="0"/>
              <a:t>Bases … Int/string/</a:t>
            </a:r>
            <a:r>
              <a:rPr lang="fr-CA" dirty="0" err="1"/>
              <a:t>array</a:t>
            </a:r>
            <a:r>
              <a:rPr lang="fr-CA" dirty="0"/>
              <a:t> etc</a:t>
            </a:r>
          </a:p>
          <a:p>
            <a:r>
              <a:rPr lang="fr-CA" dirty="0"/>
              <a:t>    Javascript !</a:t>
            </a:r>
          </a:p>
          <a:p>
            <a:r>
              <a:rPr lang="fr-CA" dirty="0"/>
              <a:t>        Je ns vs reparlerai pas</a:t>
            </a:r>
          </a:p>
          <a:p>
            <a:endParaRPr lang="fr-CA" dirty="0"/>
          </a:p>
          <a:p>
            <a:r>
              <a:rPr lang="en-US" dirty="0"/>
              <a:t>Variables</a:t>
            </a:r>
          </a:p>
          <a:p>
            <a:r>
              <a:rPr lang="en-US" dirty="0"/>
              <a:t>    Assignation à </a:t>
            </a:r>
            <a:r>
              <a:rPr lang="en-US" dirty="0" err="1"/>
              <a:t>nos</a:t>
            </a:r>
            <a:r>
              <a:rPr lang="en-US" dirty="0"/>
              <a:t> attributs</a:t>
            </a:r>
          </a:p>
          <a:p>
            <a:endParaRPr lang="en-US" dirty="0"/>
          </a:p>
          <a:p>
            <a:r>
              <a:rPr lang="en-US" dirty="0"/>
              <a:t>Shortcut attribut/variable</a:t>
            </a:r>
          </a:p>
          <a:p>
            <a:r>
              <a:rPr lang="en-US" dirty="0"/>
              <a:t>    </a:t>
            </a:r>
            <a:r>
              <a:rPr lang="en-US" dirty="0" err="1"/>
              <a:t>VarNom</a:t>
            </a:r>
            <a:r>
              <a:rPr lang="en-US" dirty="0"/>
              <a:t> = AttributNom</a:t>
            </a:r>
          </a:p>
          <a:p>
            <a:r>
              <a:rPr lang="en-US" dirty="0"/>
              <a:t>    Possible bind variable parameter</a:t>
            </a:r>
          </a:p>
          <a:p>
            <a:r>
              <a:rPr lang="en-US" dirty="0"/>
              <a:t>        Dans </a:t>
            </a:r>
            <a:r>
              <a:rPr lang="en-US" dirty="0" err="1"/>
              <a:t>mon</a:t>
            </a:r>
            <a:r>
              <a:rPr lang="en-US" dirty="0"/>
              <a:t> </a:t>
            </a:r>
            <a:r>
              <a:rPr lang="en-US" dirty="0" err="1"/>
              <a:t>programme</a:t>
            </a:r>
            <a:endParaRPr lang="en-US" dirty="0"/>
          </a:p>
          <a:p>
            <a:endParaRPr lang="en-US" dirty="0"/>
          </a:p>
          <a:p>
            <a:r>
              <a:rPr lang="en-US" dirty="0"/>
              <a:t>Bien entendu, possible </a:t>
            </a:r>
            <a:r>
              <a:rPr lang="en-US" dirty="0" err="1"/>
              <a:t>imbriquer</a:t>
            </a:r>
            <a:r>
              <a:rPr lang="en-US" dirty="0"/>
              <a:t> composants ! </a:t>
            </a:r>
          </a:p>
          <a:p>
            <a:r>
              <a:rPr lang="en-US" dirty="0"/>
              <a:t>    Importer</a:t>
            </a:r>
          </a:p>
          <a:p>
            <a:r>
              <a:rPr lang="en-US" dirty="0"/>
              <a:t>    </a:t>
            </a:r>
            <a:r>
              <a:rPr lang="en-US" dirty="0" err="1"/>
              <a:t>Reférencer</a:t>
            </a:r>
            <a:r>
              <a:rPr lang="en-US" dirty="0"/>
              <a:t> dans le html</a:t>
            </a:r>
          </a:p>
          <a:p>
            <a:r>
              <a:rPr lang="en-US" dirty="0"/>
              <a:t>    &amp; voila !</a:t>
            </a:r>
          </a:p>
          <a:p>
            <a:endParaRPr lang="en-US" dirty="0"/>
          </a:p>
          <a:p>
            <a:r>
              <a:rPr lang="en-US" dirty="0"/>
              <a:t>À </a:t>
            </a:r>
            <a:r>
              <a:rPr lang="en-US" dirty="0" err="1"/>
              <a:t>notter</a:t>
            </a:r>
            <a:r>
              <a:rPr lang="en-US" dirty="0"/>
              <a:t> ! </a:t>
            </a:r>
          </a:p>
          <a:p>
            <a:r>
              <a:rPr lang="en-US" dirty="0"/>
              <a:t>    Deux composants </a:t>
            </a:r>
            <a:r>
              <a:rPr lang="en-US" dirty="0" err="1"/>
              <a:t>agissents</a:t>
            </a:r>
            <a:r>
              <a:rPr lang="en-US" dirty="0"/>
              <a:t> </a:t>
            </a:r>
            <a:r>
              <a:rPr lang="en-US" dirty="0" err="1"/>
              <a:t>séparément</a:t>
            </a:r>
            <a:r>
              <a:rPr lang="en-US" dirty="0"/>
              <a:t> …</a:t>
            </a:r>
          </a:p>
          <a:p>
            <a:r>
              <a:rPr lang="en-US" dirty="0"/>
              <a:t>        Style </a:t>
            </a:r>
            <a:r>
              <a:rPr lang="en-US" dirty="0" err="1"/>
              <a:t>valide</a:t>
            </a:r>
            <a:r>
              <a:rPr lang="en-US" dirty="0"/>
              <a:t> que pr son propre bloc</a:t>
            </a:r>
          </a:p>
          <a:p>
            <a:r>
              <a:rPr lang="en-US" dirty="0"/>
              <a:t>    </a:t>
            </a:r>
            <a:r>
              <a:rPr lang="en-US" dirty="0" err="1"/>
              <a:t>Donc</a:t>
            </a:r>
            <a:r>
              <a:rPr lang="en-US" dirty="0"/>
              <a:t>, les styles ne </a:t>
            </a:r>
            <a:r>
              <a:rPr lang="en-US" dirty="0" err="1"/>
              <a:t>s’enmèlent</a:t>
            </a:r>
            <a:r>
              <a:rPr lang="en-US" dirty="0"/>
              <a:t> pas</a:t>
            </a:r>
          </a:p>
          <a:p>
            <a:endParaRPr lang="en-US" dirty="0"/>
          </a:p>
          <a:p>
            <a:r>
              <a:rPr lang="en-US" dirty="0" err="1"/>
              <a:t>Biensur</a:t>
            </a:r>
            <a:r>
              <a:rPr lang="en-US" dirty="0"/>
              <a:t>, styles </a:t>
            </a:r>
            <a:r>
              <a:rPr lang="en-US" dirty="0" err="1"/>
              <a:t>globals</a:t>
            </a:r>
            <a:r>
              <a:rPr lang="en-US" dirty="0"/>
              <a:t> </a:t>
            </a:r>
            <a:r>
              <a:rPr lang="en-US" dirty="0" err="1"/>
              <a:t>quand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possible …</a:t>
            </a:r>
          </a:p>
          <a:p>
            <a:r>
              <a:rPr lang="en-US" dirty="0"/>
              <a:t>    Comme </a:t>
            </a:r>
            <a:r>
              <a:rPr lang="en-US" dirty="0" err="1"/>
              <a:t>d’hab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665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Évidement, comme tt bon web Framework:</a:t>
            </a:r>
          </a:p>
          <a:p>
            <a:r>
              <a:rPr lang="fr-CA" dirty="0"/>
              <a:t>    Possible passer paramètres</a:t>
            </a:r>
          </a:p>
          <a:p>
            <a:r>
              <a:rPr lang="fr-CA" dirty="0"/>
              <a:t>    Entre composants </a:t>
            </a:r>
          </a:p>
          <a:p>
            <a:endParaRPr lang="fr-CA" dirty="0"/>
          </a:p>
          <a:p>
            <a:r>
              <a:rPr lang="fr-CA" dirty="0"/>
              <a:t>Très simple …</a:t>
            </a:r>
          </a:p>
          <a:p>
            <a:r>
              <a:rPr lang="en-US" dirty="0"/>
              <a:t>    </a:t>
            </a:r>
            <a:r>
              <a:rPr lang="en-US" dirty="0" err="1"/>
              <a:t>composant</a:t>
            </a:r>
            <a:r>
              <a:rPr lang="en-US" dirty="0"/>
              <a:t> 1: Import, </a:t>
            </a:r>
            <a:r>
              <a:rPr lang="en-US" dirty="0" err="1"/>
              <a:t>utilisation</a:t>
            </a:r>
            <a:r>
              <a:rPr lang="en-US" dirty="0"/>
              <a:t>, assignation param</a:t>
            </a:r>
          </a:p>
          <a:p>
            <a:r>
              <a:rPr lang="en-US" dirty="0"/>
              <a:t>    </a:t>
            </a:r>
            <a:r>
              <a:rPr lang="en-US" dirty="0" err="1"/>
              <a:t>composant</a:t>
            </a:r>
            <a:r>
              <a:rPr lang="en-US" dirty="0"/>
              <a:t> 2: Attribut export </a:t>
            </a:r>
          </a:p>
          <a:p>
            <a:r>
              <a:rPr lang="en-US" dirty="0"/>
              <a:t>        </a:t>
            </a:r>
            <a:r>
              <a:rPr lang="en-US" dirty="0" err="1"/>
              <a:t>Juste</a:t>
            </a:r>
            <a:r>
              <a:rPr lang="en-US" dirty="0"/>
              <a:t> </a:t>
            </a:r>
            <a:r>
              <a:rPr lang="en-US" dirty="0" err="1"/>
              <a:t>avant</a:t>
            </a:r>
            <a:r>
              <a:rPr lang="en-US" dirty="0"/>
              <a:t> la declaration de variable …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39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Variables dépendantes</a:t>
            </a:r>
          </a:p>
          <a:p>
            <a:r>
              <a:rPr lang="fr-CA" dirty="0"/>
              <a:t>    Ressemble </a:t>
            </a:r>
            <a:r>
              <a:rPr lang="fr-CA" dirty="0" err="1"/>
              <a:t>useEffect</a:t>
            </a:r>
            <a:r>
              <a:rPr lang="fr-CA" dirty="0"/>
              <a:t> </a:t>
            </a:r>
            <a:r>
              <a:rPr lang="fr-CA" dirty="0" err="1"/>
              <a:t>React</a:t>
            </a:r>
            <a:endParaRPr lang="fr-CA" dirty="0"/>
          </a:p>
          <a:p>
            <a:r>
              <a:rPr lang="fr-CA" dirty="0"/>
              <a:t>        Déclanchement = x change</a:t>
            </a:r>
          </a:p>
          <a:p>
            <a:endParaRPr lang="fr-CA" dirty="0"/>
          </a:p>
          <a:p>
            <a:r>
              <a:rPr lang="fr-CA" dirty="0"/>
              <a:t>Ici,</a:t>
            </a:r>
          </a:p>
          <a:p>
            <a:r>
              <a:rPr lang="fr-CA" dirty="0"/>
              <a:t>    double </a:t>
            </a:r>
            <a:r>
              <a:rPr lang="fr-CA" dirty="0" err="1"/>
              <a:t>dépent</a:t>
            </a:r>
            <a:r>
              <a:rPr lang="fr-CA" dirty="0"/>
              <a:t> de count</a:t>
            </a:r>
          </a:p>
          <a:p>
            <a:r>
              <a:rPr lang="fr-CA" dirty="0"/>
              <a:t>        compte change</a:t>
            </a:r>
          </a:p>
          <a:p>
            <a:r>
              <a:rPr lang="fr-CA" dirty="0"/>
              <a:t>            double = </a:t>
            </a:r>
            <a:r>
              <a:rPr lang="fr-CA" dirty="0" err="1"/>
              <a:t>updated</a:t>
            </a:r>
            <a:endParaRPr lang="fr-CA" dirty="0"/>
          </a:p>
          <a:p>
            <a:r>
              <a:rPr lang="fr-CA" dirty="0"/>
              <a:t>            dom = </a:t>
            </a:r>
            <a:r>
              <a:rPr lang="fr-CA" dirty="0" err="1"/>
              <a:t>updated</a:t>
            </a:r>
            <a:endParaRPr lang="fr-CA" dirty="0"/>
          </a:p>
          <a:p>
            <a:endParaRPr lang="fr-CA" dirty="0"/>
          </a:p>
          <a:p>
            <a:r>
              <a:rPr lang="en-US" dirty="0" err="1"/>
              <a:t>C’est</a:t>
            </a:r>
            <a:r>
              <a:rPr lang="en-US" dirty="0"/>
              <a:t> pas tout pr </a:t>
            </a:r>
            <a:r>
              <a:rPr lang="en-US" dirty="0" err="1"/>
              <a:t>dépendances</a:t>
            </a:r>
            <a:endParaRPr lang="en-US" dirty="0"/>
          </a:p>
          <a:p>
            <a:r>
              <a:rPr lang="en-US" dirty="0"/>
              <a:t>    Possible </a:t>
            </a:r>
            <a:r>
              <a:rPr lang="en-US" dirty="0" err="1"/>
              <a:t>créer</a:t>
            </a:r>
            <a:r>
              <a:rPr lang="en-US" dirty="0"/>
              <a:t> directives multi-</a:t>
            </a:r>
            <a:r>
              <a:rPr lang="en-US" dirty="0" err="1"/>
              <a:t>lignes</a:t>
            </a:r>
            <a:endParaRPr lang="en-US" dirty="0"/>
          </a:p>
          <a:p>
            <a:r>
              <a:rPr lang="en-US" dirty="0"/>
              <a:t>        curly braces</a:t>
            </a:r>
          </a:p>
          <a:p>
            <a:endParaRPr lang="en-US" dirty="0"/>
          </a:p>
          <a:p>
            <a:r>
              <a:rPr lang="en-US" dirty="0" err="1"/>
              <a:t>Également</a:t>
            </a:r>
            <a:r>
              <a:rPr lang="en-US" dirty="0"/>
              <a:t> …</a:t>
            </a:r>
          </a:p>
          <a:p>
            <a:r>
              <a:rPr lang="en-US" dirty="0"/>
              <a:t>    Avant un if ! </a:t>
            </a:r>
          </a:p>
          <a:p>
            <a:r>
              <a:rPr lang="en-US" dirty="0"/>
              <a:t>        </a:t>
            </a:r>
            <a:r>
              <a:rPr lang="en-US" dirty="0" err="1"/>
              <a:t>Réagit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la condition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remplie</a:t>
            </a:r>
            <a:r>
              <a:rPr lang="en-US" dirty="0"/>
              <a:t> </a:t>
            </a:r>
          </a:p>
          <a:p>
            <a:r>
              <a:rPr lang="en-US" dirty="0"/>
              <a:t>     </a:t>
            </a:r>
          </a:p>
          <a:p>
            <a:r>
              <a:rPr lang="en-US" dirty="0"/>
              <a:t>Ce </a:t>
            </a:r>
            <a:r>
              <a:rPr lang="en-US" dirty="0" err="1"/>
              <a:t>qu’on</a:t>
            </a:r>
            <a:r>
              <a:rPr lang="en-US" dirty="0"/>
              <a:t> doit </a:t>
            </a:r>
            <a:r>
              <a:rPr lang="en-US" dirty="0" err="1"/>
              <a:t>comprendre</a:t>
            </a:r>
            <a:r>
              <a:rPr lang="en-US" dirty="0"/>
              <a:t> …</a:t>
            </a:r>
          </a:p>
          <a:p>
            <a:r>
              <a:rPr lang="en-US" dirty="0"/>
              <a:t>    </a:t>
            </a:r>
            <a:r>
              <a:rPr lang="en-US" dirty="0" err="1"/>
              <a:t>Réactivité</a:t>
            </a:r>
            <a:r>
              <a:rPr lang="en-US" dirty="0"/>
              <a:t> </a:t>
            </a:r>
            <a:r>
              <a:rPr lang="en-US" dirty="0" err="1"/>
              <a:t>liée</a:t>
            </a:r>
            <a:r>
              <a:rPr lang="en-US" dirty="0"/>
              <a:t> assignation de var …</a:t>
            </a:r>
          </a:p>
          <a:p>
            <a:r>
              <a:rPr lang="en-US" dirty="0"/>
              <a:t>        </a:t>
            </a:r>
            <a:r>
              <a:rPr lang="en-US" dirty="0" err="1"/>
              <a:t>Certaines</a:t>
            </a:r>
            <a:r>
              <a:rPr lang="en-US" dirty="0"/>
              <a:t> </a:t>
            </a:r>
            <a:r>
              <a:rPr lang="en-US" dirty="0" err="1"/>
              <a:t>méthodes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array.push</a:t>
            </a:r>
            <a:r>
              <a:rPr lang="en-US" dirty="0"/>
              <a:t> </a:t>
            </a:r>
          </a:p>
          <a:p>
            <a:r>
              <a:rPr lang="en-US" dirty="0"/>
              <a:t>            Ne cause pas de re-render</a:t>
            </a:r>
          </a:p>
          <a:p>
            <a:endParaRPr lang="en-US" dirty="0"/>
          </a:p>
          <a:p>
            <a:r>
              <a:rPr lang="en-US" dirty="0"/>
              <a:t>On </a:t>
            </a:r>
            <a:r>
              <a:rPr lang="en-US" dirty="0" err="1"/>
              <a:t>peut</a:t>
            </a:r>
            <a:r>
              <a:rPr lang="en-US" dirty="0"/>
              <a:t> y </a:t>
            </a:r>
            <a:r>
              <a:rPr lang="en-US" dirty="0" err="1"/>
              <a:t>remédier</a:t>
            </a:r>
            <a:r>
              <a:rPr lang="en-US" dirty="0"/>
              <a:t> </a:t>
            </a:r>
            <a:r>
              <a:rPr lang="en-US" dirty="0" err="1"/>
              <a:t>simplement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Réassigner</a:t>
            </a:r>
            <a:r>
              <a:rPr lang="en-US" dirty="0"/>
              <a:t> variable à </a:t>
            </a:r>
            <a:r>
              <a:rPr lang="en-US" dirty="0" err="1"/>
              <a:t>elle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! </a:t>
            </a:r>
          </a:p>
          <a:p>
            <a:r>
              <a:rPr lang="en-US" dirty="0"/>
              <a:t>       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utilisant</a:t>
            </a:r>
            <a:r>
              <a:rPr lang="en-US" dirty="0"/>
              <a:t> ES6 spread syntax …</a:t>
            </a:r>
          </a:p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87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23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Conditional Rendering</a:t>
            </a:r>
          </a:p>
          <a:p>
            <a:r>
              <a:rPr lang="fr-CA" dirty="0"/>
              <a:t>    Gestion de l’affichage </a:t>
            </a:r>
          </a:p>
          <a:p>
            <a:endParaRPr lang="fr-CA" dirty="0"/>
          </a:p>
          <a:p>
            <a:r>
              <a:rPr lang="fr-CA" dirty="0"/>
              <a:t>Svelte </a:t>
            </a:r>
          </a:p>
          <a:p>
            <a:r>
              <a:rPr lang="fr-CA" dirty="0"/>
              <a:t>    EXPLAIN</a:t>
            </a:r>
          </a:p>
          <a:p>
            <a:endParaRPr lang="fr-CA" dirty="0"/>
          </a:p>
          <a:p>
            <a:r>
              <a:rPr lang="fr-CA" dirty="0"/>
              <a:t>En </a:t>
            </a:r>
            <a:r>
              <a:rPr lang="fr-CA" dirty="0" err="1"/>
              <a:t>react</a:t>
            </a:r>
            <a:r>
              <a:rPr lang="fr-CA" dirty="0"/>
              <a:t> </a:t>
            </a:r>
          </a:p>
          <a:p>
            <a:r>
              <a:rPr lang="fr-CA" dirty="0"/>
              <a:t>    Doit importer </a:t>
            </a:r>
          </a:p>
          <a:p>
            <a:r>
              <a:rPr lang="fr-CA" dirty="0"/>
              <a:t>    Doit déclarer une fonction</a:t>
            </a:r>
          </a:p>
          <a:p>
            <a:r>
              <a:rPr lang="fr-CA" dirty="0"/>
              <a:t>    Doit retourner</a:t>
            </a:r>
          </a:p>
          <a:p>
            <a:r>
              <a:rPr lang="fr-CA" dirty="0"/>
              <a:t>    Doit entourer d’un </a:t>
            </a:r>
            <a:r>
              <a:rPr lang="fr-CA" dirty="0" err="1"/>
              <a:t>fragement</a:t>
            </a:r>
            <a:endParaRPr lang="fr-CA" dirty="0"/>
          </a:p>
          <a:p>
            <a:r>
              <a:rPr lang="fr-CA" dirty="0"/>
              <a:t>    Code étrange ... </a:t>
            </a:r>
          </a:p>
          <a:p>
            <a:endParaRPr lang="fr-CA" dirty="0"/>
          </a:p>
          <a:p>
            <a:r>
              <a:rPr lang="fr-CA" dirty="0"/>
              <a:t>Plus simple &amp; plus </a:t>
            </a:r>
            <a:r>
              <a:rPr lang="fr-CA" dirty="0" err="1"/>
              <a:t>lêgé</a:t>
            </a:r>
            <a:r>
              <a:rPr lang="fr-CA" dirty="0"/>
              <a:t> à le lecture</a:t>
            </a:r>
          </a:p>
          <a:p>
            <a:r>
              <a:rPr lang="fr-CA" dirty="0"/>
              <a:t>    </a:t>
            </a:r>
            <a:r>
              <a:rPr lang="fr-CA" dirty="0" err="1"/>
              <a:t>Selons</a:t>
            </a:r>
            <a:r>
              <a:rPr lang="fr-CA" dirty="0"/>
              <a:t> moi 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072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Each</a:t>
            </a:r>
            <a:r>
              <a:rPr lang="fr-CA" dirty="0"/>
              <a:t>: </a:t>
            </a:r>
          </a:p>
          <a:p>
            <a:r>
              <a:rPr lang="fr-CA" dirty="0"/>
              <a:t>    For comme on est habitué …</a:t>
            </a:r>
          </a:p>
          <a:p>
            <a:r>
              <a:rPr lang="fr-CA" dirty="0"/>
              <a:t>    Rien de plus compliqué</a:t>
            </a:r>
          </a:p>
          <a:p>
            <a:endParaRPr lang="fr-CA" dirty="0"/>
          </a:p>
          <a:p>
            <a:r>
              <a:rPr lang="fr-CA" dirty="0"/>
              <a:t>Ça va comme suit …</a:t>
            </a:r>
          </a:p>
          <a:p>
            <a:r>
              <a:rPr lang="fr-CA" dirty="0"/>
              <a:t>    Déclaration collection</a:t>
            </a:r>
          </a:p>
          <a:p>
            <a:r>
              <a:rPr lang="fr-CA" dirty="0"/>
              <a:t>    Markup</a:t>
            </a:r>
          </a:p>
          <a:p>
            <a:r>
              <a:rPr lang="fr-CA" dirty="0"/>
              <a:t>    #each</a:t>
            </a:r>
          </a:p>
          <a:p>
            <a:r>
              <a:rPr lang="fr-CA" dirty="0"/>
              <a:t>        itération</a:t>
            </a:r>
          </a:p>
          <a:p>
            <a:r>
              <a:rPr lang="fr-CA" dirty="0"/>
              <a:t>    /</a:t>
            </a:r>
            <a:r>
              <a:rPr lang="fr-CA" dirty="0" err="1"/>
              <a:t>each</a:t>
            </a:r>
            <a:endParaRPr lang="fr-CA" dirty="0"/>
          </a:p>
          <a:p>
            <a:endParaRPr lang="fr-CA" dirty="0"/>
          </a:p>
          <a:p>
            <a:r>
              <a:rPr lang="fr-CA" dirty="0"/>
              <a:t>Possible d’ajouter index</a:t>
            </a:r>
          </a:p>
          <a:p>
            <a:r>
              <a:rPr lang="fr-CA" dirty="0"/>
              <a:t>  &amp; de s’y référencer</a:t>
            </a:r>
          </a:p>
          <a:p>
            <a:endParaRPr lang="fr-CA" dirty="0"/>
          </a:p>
          <a:p>
            <a:r>
              <a:rPr lang="fr-CA" dirty="0"/>
              <a:t>Également possible clé</a:t>
            </a:r>
          </a:p>
          <a:p>
            <a:r>
              <a:rPr lang="fr-CA" dirty="0"/>
              <a:t>  Pour référencer un composant</a:t>
            </a:r>
          </a:p>
          <a:p>
            <a:endParaRPr lang="fr-CA" dirty="0"/>
          </a:p>
          <a:p>
            <a:endParaRPr lang="fr-CA" dirty="0"/>
          </a:p>
          <a:p>
            <a:r>
              <a:rPr lang="fr-CA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75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Sert de pont</a:t>
            </a:r>
          </a:p>
          <a:p>
            <a:r>
              <a:rPr lang="fr-CA" dirty="0"/>
              <a:t>    Entre le composant &amp; l’item</a:t>
            </a:r>
          </a:p>
          <a:p>
            <a:r>
              <a:rPr lang="fr-CA" dirty="0"/>
              <a:t>  </a:t>
            </a:r>
          </a:p>
          <a:p>
            <a:r>
              <a:rPr lang="fr-CA" dirty="0"/>
              <a:t>Pourquoi ?</a:t>
            </a:r>
          </a:p>
          <a:p>
            <a:r>
              <a:rPr lang="fr-CA" dirty="0"/>
              <a:t>    Prenons par exemple …</a:t>
            </a:r>
          </a:p>
          <a:p>
            <a:r>
              <a:rPr lang="fr-CA" dirty="0"/>
              <a:t>        Un composant externe</a:t>
            </a:r>
          </a:p>
          <a:p>
            <a:r>
              <a:rPr lang="fr-CA" dirty="0"/>
              <a:t>        Valeur assignée launch</a:t>
            </a:r>
          </a:p>
          <a:p>
            <a:r>
              <a:rPr lang="fr-CA" dirty="0"/>
              <a:t>        Suppression…      </a:t>
            </a:r>
          </a:p>
          <a:p>
            <a:endParaRPr lang="fr-CA" dirty="0"/>
          </a:p>
          <a:p>
            <a:r>
              <a:rPr lang="fr-CA" dirty="0"/>
              <a:t>    Le composant reste là, avec la propriété ! </a:t>
            </a:r>
          </a:p>
          <a:p>
            <a:r>
              <a:rPr lang="fr-CA" dirty="0"/>
              <a:t>   </a:t>
            </a:r>
          </a:p>
          <a:p>
            <a:r>
              <a:rPr lang="fr-CA" dirty="0"/>
              <a:t>    NON !</a:t>
            </a:r>
          </a:p>
          <a:p>
            <a:endParaRPr lang="fr-CA" dirty="0"/>
          </a:p>
          <a:p>
            <a:r>
              <a:rPr lang="fr-CA" dirty="0"/>
              <a:t>DONC</a:t>
            </a:r>
          </a:p>
          <a:p>
            <a:r>
              <a:rPr lang="fr-CA" dirty="0"/>
              <a:t>    La clé permet de JOIN le composant / item</a:t>
            </a:r>
          </a:p>
          <a:p>
            <a:r>
              <a:rPr lang="fr-CA" dirty="0"/>
              <a:t>    Créé une relation entre les deux</a:t>
            </a:r>
          </a:p>
          <a:p>
            <a:endParaRPr lang="fr-CA" dirty="0"/>
          </a:p>
          <a:p>
            <a:r>
              <a:rPr lang="fr-CA" dirty="0"/>
              <a:t>Démo si temps </a:t>
            </a:r>
          </a:p>
          <a:p>
            <a:endParaRPr lang="fr-CA" dirty="0"/>
          </a:p>
          <a:p>
            <a:r>
              <a:rPr lang="fr-CA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8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Dernier point de théorie …</a:t>
            </a:r>
          </a:p>
          <a:p>
            <a:r>
              <a:rPr lang="fr-CA" dirty="0"/>
              <a:t>    Il existe … </a:t>
            </a:r>
          </a:p>
          <a:p>
            <a:r>
              <a:rPr lang="fr-CA" dirty="0"/>
              <a:t>    fonction </a:t>
            </a:r>
            <a:r>
              <a:rPr lang="fr-CA" dirty="0" err="1"/>
              <a:t>prebuilt</a:t>
            </a:r>
            <a:r>
              <a:rPr lang="fr-CA" dirty="0"/>
              <a:t> pour </a:t>
            </a:r>
            <a:r>
              <a:rPr lang="fr-CA" dirty="0" err="1"/>
              <a:t>await</a:t>
            </a:r>
            <a:endParaRPr lang="fr-CA" dirty="0"/>
          </a:p>
          <a:p>
            <a:endParaRPr lang="fr-CA" dirty="0"/>
          </a:p>
          <a:p>
            <a:r>
              <a:rPr lang="fr-CA" dirty="0"/>
              <a:t>Prenons par exemple</a:t>
            </a:r>
          </a:p>
          <a:p>
            <a:endParaRPr lang="fr-CA" dirty="0"/>
          </a:p>
          <a:p>
            <a:r>
              <a:rPr lang="fr-CA" dirty="0"/>
              <a:t>    appel vers un api</a:t>
            </a:r>
          </a:p>
          <a:p>
            <a:r>
              <a:rPr lang="fr-CA" dirty="0"/>
              <a:t>        </a:t>
            </a:r>
            <a:r>
              <a:rPr lang="fr-CA" dirty="0" err="1"/>
              <a:t>await</a:t>
            </a:r>
            <a:r>
              <a:rPr lang="fr-CA" dirty="0"/>
              <a:t> (</a:t>
            </a:r>
            <a:r>
              <a:rPr lang="fr-CA" dirty="0" err="1"/>
              <a:t>js</a:t>
            </a:r>
            <a:r>
              <a:rPr lang="fr-CA" dirty="0"/>
              <a:t>?) </a:t>
            </a:r>
            <a:r>
              <a:rPr lang="fr-CA" dirty="0" err="1"/>
              <a:t>pr</a:t>
            </a:r>
            <a:r>
              <a:rPr lang="fr-CA" dirty="0"/>
              <a:t> var</a:t>
            </a:r>
          </a:p>
          <a:p>
            <a:r>
              <a:rPr lang="fr-CA" dirty="0"/>
              <a:t>        retourne nbr</a:t>
            </a:r>
          </a:p>
          <a:p>
            <a:r>
              <a:rPr lang="fr-CA" dirty="0"/>
              <a:t>  </a:t>
            </a:r>
          </a:p>
          <a:p>
            <a:r>
              <a:rPr lang="fr-CA" dirty="0"/>
              <a:t>    var = </a:t>
            </a:r>
            <a:r>
              <a:rPr lang="fr-CA" dirty="0" err="1"/>
              <a:t>callApi</a:t>
            </a:r>
            <a:endParaRPr lang="fr-CA" dirty="0"/>
          </a:p>
          <a:p>
            <a:r>
              <a:rPr lang="fr-CA" dirty="0"/>
              <a:t>    </a:t>
            </a:r>
            <a:r>
              <a:rPr lang="fr-CA" dirty="0" err="1"/>
              <a:t>handleClick</a:t>
            </a:r>
            <a:r>
              <a:rPr lang="fr-CA" dirty="0"/>
              <a:t>…</a:t>
            </a:r>
          </a:p>
          <a:p>
            <a:r>
              <a:rPr lang="fr-CA" dirty="0"/>
              <a:t>    AWAIT</a:t>
            </a:r>
          </a:p>
          <a:p>
            <a:r>
              <a:rPr lang="fr-CA" dirty="0"/>
              <a:t>        dans le markup !</a:t>
            </a:r>
          </a:p>
          <a:p>
            <a:r>
              <a:rPr lang="fr-CA" dirty="0"/>
              <a:t>        </a:t>
            </a:r>
          </a:p>
          <a:p>
            <a:r>
              <a:rPr lang="fr-CA" dirty="0"/>
              <a:t>EXEMPLE </a:t>
            </a:r>
          </a:p>
          <a:p>
            <a:r>
              <a:rPr lang="fr-CA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896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SvelteKit</a:t>
            </a:r>
            <a:r>
              <a:rPr lang="fr-CA" dirty="0"/>
              <a:t> </a:t>
            </a:r>
          </a:p>
          <a:p>
            <a:r>
              <a:rPr lang="fr-CA" dirty="0"/>
              <a:t>    Grosse amélioration Svelte</a:t>
            </a:r>
          </a:p>
          <a:p>
            <a:r>
              <a:rPr lang="fr-CA" dirty="0"/>
              <a:t>    Un peu ce que Noct.js est pour </a:t>
            </a:r>
            <a:r>
              <a:rPr lang="fr-CA" dirty="0" err="1"/>
              <a:t>React</a:t>
            </a:r>
            <a:endParaRPr lang="fr-CA" dirty="0"/>
          </a:p>
          <a:p>
            <a:r>
              <a:rPr lang="fr-CA" dirty="0"/>
              <a:t>    </a:t>
            </a:r>
          </a:p>
          <a:p>
            <a:r>
              <a:rPr lang="fr-CA" dirty="0"/>
              <a:t>    Pour svelte…</a:t>
            </a:r>
          </a:p>
          <a:p>
            <a:r>
              <a:rPr lang="fr-CA" dirty="0"/>
              <a:t>        Tout commence à prendre place</a:t>
            </a:r>
          </a:p>
          <a:p>
            <a:r>
              <a:rPr lang="fr-CA" dirty="0"/>
              <a:t>            </a:t>
            </a:r>
            <a:r>
              <a:rPr lang="fr-CA" dirty="0" err="1"/>
              <a:t>Js</a:t>
            </a:r>
            <a:r>
              <a:rPr lang="fr-CA" dirty="0"/>
              <a:t> vs explique !</a:t>
            </a:r>
          </a:p>
          <a:p>
            <a:endParaRPr lang="fr-CA" dirty="0"/>
          </a:p>
          <a:p>
            <a:r>
              <a:rPr lang="fr-CA" dirty="0" err="1"/>
              <a:t>SvelteKit</a:t>
            </a:r>
            <a:r>
              <a:rPr lang="fr-CA" dirty="0"/>
              <a:t> c’est </a:t>
            </a:r>
          </a:p>
          <a:p>
            <a:r>
              <a:rPr lang="fr-CA" dirty="0"/>
              <a:t>    Framework additionnel</a:t>
            </a:r>
          </a:p>
          <a:p>
            <a:r>
              <a:rPr lang="fr-CA" dirty="0"/>
              <a:t>        On top of Svelte</a:t>
            </a:r>
          </a:p>
          <a:p>
            <a:endParaRPr lang="fr-CA" dirty="0"/>
          </a:p>
          <a:p>
            <a:r>
              <a:rPr lang="fr-CA" dirty="0"/>
              <a:t>Entoure Svelte</a:t>
            </a:r>
          </a:p>
          <a:p>
            <a:r>
              <a:rPr lang="fr-CA" dirty="0"/>
              <a:t>    Ajoute les éléments </a:t>
            </a:r>
            <a:r>
              <a:rPr lang="fr-CA" dirty="0" err="1"/>
              <a:t>néscéssaires</a:t>
            </a:r>
            <a:endParaRPr lang="fr-CA" dirty="0"/>
          </a:p>
          <a:p>
            <a:r>
              <a:rPr lang="fr-CA" dirty="0"/>
              <a:t>        Pr des plus gros projets …</a:t>
            </a:r>
          </a:p>
          <a:p>
            <a:r>
              <a:rPr lang="fr-CA" dirty="0"/>
              <a:t>	</a:t>
            </a:r>
          </a:p>
          <a:p>
            <a:r>
              <a:rPr lang="fr-CA" dirty="0"/>
              <a:t>    Svelte plus flexible …</a:t>
            </a:r>
          </a:p>
          <a:p>
            <a:endParaRPr lang="fr-CA" dirty="0"/>
          </a:p>
          <a:p>
            <a:r>
              <a:rPr lang="fr-CA" dirty="0"/>
              <a:t>Plusieurs </a:t>
            </a:r>
            <a:r>
              <a:rPr lang="fr-CA" dirty="0" err="1"/>
              <a:t>built-in</a:t>
            </a:r>
            <a:r>
              <a:rPr lang="fr-CA" dirty="0"/>
              <a:t> </a:t>
            </a:r>
            <a:r>
              <a:rPr lang="fr-CA" dirty="0" err="1"/>
              <a:t>functionalities</a:t>
            </a:r>
            <a:r>
              <a:rPr lang="fr-CA" dirty="0"/>
              <a:t> …</a:t>
            </a:r>
          </a:p>
          <a:p>
            <a:r>
              <a:rPr lang="fr-CA" dirty="0"/>
              <a:t>    SSR </a:t>
            </a:r>
          </a:p>
          <a:p>
            <a:r>
              <a:rPr lang="fr-CA" dirty="0"/>
              <a:t>        Permet de </a:t>
            </a:r>
            <a:r>
              <a:rPr lang="fr-CA" dirty="0" err="1"/>
              <a:t>pre-render</a:t>
            </a:r>
            <a:r>
              <a:rPr lang="fr-CA" dirty="0"/>
              <a:t> …</a:t>
            </a:r>
          </a:p>
          <a:p>
            <a:r>
              <a:rPr lang="fr-CA" dirty="0"/>
              <a:t>        </a:t>
            </a:r>
            <a:r>
              <a:rPr lang="fr-CA" dirty="0" err="1"/>
              <a:t>Allêge</a:t>
            </a:r>
            <a:r>
              <a:rPr lang="fr-CA" dirty="0"/>
              <a:t> tâche browser…</a:t>
            </a:r>
          </a:p>
          <a:p>
            <a:r>
              <a:rPr lang="fr-CA" dirty="0"/>
              <a:t>        Opérations côté server</a:t>
            </a:r>
          </a:p>
          <a:p>
            <a:r>
              <a:rPr lang="fr-CA" dirty="0"/>
              <a:t> </a:t>
            </a:r>
          </a:p>
          <a:p>
            <a:r>
              <a:rPr lang="fr-CA" dirty="0"/>
              <a:t>    Client-</a:t>
            </a:r>
            <a:r>
              <a:rPr lang="fr-CA" dirty="0" err="1"/>
              <a:t>Side</a:t>
            </a:r>
            <a:r>
              <a:rPr lang="fr-CA" dirty="0"/>
              <a:t> </a:t>
            </a:r>
            <a:r>
              <a:rPr lang="fr-CA" dirty="0" err="1"/>
              <a:t>Routing</a:t>
            </a:r>
            <a:endParaRPr lang="fr-CA" dirty="0"/>
          </a:p>
          <a:p>
            <a:r>
              <a:rPr lang="fr-CA" dirty="0"/>
              <a:t>        </a:t>
            </a:r>
            <a:r>
              <a:rPr lang="fr-CA" dirty="0" err="1"/>
              <a:t>Preloading</a:t>
            </a:r>
            <a:r>
              <a:rPr lang="fr-CA" dirty="0"/>
              <a:t> automatique</a:t>
            </a:r>
          </a:p>
          <a:p>
            <a:r>
              <a:rPr lang="fr-CA" dirty="0"/>
              <a:t>            Navigation instantanée </a:t>
            </a:r>
          </a:p>
          <a:p>
            <a:r>
              <a:rPr lang="fr-CA" dirty="0"/>
              <a:t>                </a:t>
            </a:r>
            <a:r>
              <a:rPr lang="fr-CA" dirty="0" err="1"/>
              <a:t>Reload</a:t>
            </a:r>
            <a:r>
              <a:rPr lang="fr-CA" dirty="0"/>
              <a:t> pas toute la page … </a:t>
            </a:r>
          </a:p>
          <a:p>
            <a:r>
              <a:rPr lang="fr-CA" dirty="0"/>
              <a:t>                    On se sauve de bcp</a:t>
            </a:r>
          </a:p>
          <a:p>
            <a:r>
              <a:rPr lang="fr-CA" dirty="0"/>
              <a:t> </a:t>
            </a:r>
          </a:p>
          <a:p>
            <a:r>
              <a:rPr lang="fr-CA" dirty="0"/>
              <a:t>CSRF Protection</a:t>
            </a:r>
          </a:p>
          <a:p>
            <a:r>
              <a:rPr lang="fr-CA" dirty="0"/>
              <a:t>    Politique de confidentialité</a:t>
            </a:r>
          </a:p>
          <a:p>
            <a:r>
              <a:rPr lang="fr-CA" dirty="0"/>
              <a:t>        Facile d’utilisation Protection des clients ou nous même …</a:t>
            </a:r>
          </a:p>
          <a:p>
            <a:r>
              <a:rPr lang="fr-CA" dirty="0"/>
              <a:t> </a:t>
            </a:r>
          </a:p>
          <a:p>
            <a:r>
              <a:rPr lang="fr-CA" dirty="0"/>
              <a:t>DB </a:t>
            </a:r>
            <a:r>
              <a:rPr lang="fr-CA" dirty="0" err="1"/>
              <a:t>connection</a:t>
            </a:r>
            <a:r>
              <a:rPr lang="fr-CA" dirty="0"/>
              <a:t> …</a:t>
            </a:r>
          </a:p>
          <a:p>
            <a:r>
              <a:rPr lang="fr-CA" dirty="0"/>
              <a:t>    Sécurité </a:t>
            </a:r>
            <a:r>
              <a:rPr lang="fr-CA" dirty="0" err="1"/>
              <a:t>connection</a:t>
            </a:r>
            <a:r>
              <a:rPr lang="fr-CA" dirty="0"/>
              <a:t> </a:t>
            </a:r>
            <a:r>
              <a:rPr lang="fr-CA" dirty="0" err="1"/>
              <a:t>back-end</a:t>
            </a:r>
            <a:r>
              <a:rPr lang="fr-CA" dirty="0"/>
              <a:t>/</a:t>
            </a:r>
            <a:r>
              <a:rPr lang="fr-CA" dirty="0" err="1"/>
              <a:t>front-end</a:t>
            </a:r>
            <a:r>
              <a:rPr lang="fr-CA" dirty="0"/>
              <a:t> </a:t>
            </a:r>
            <a:r>
              <a:rPr lang="fr-CA" dirty="0" err="1"/>
              <a:t>integrée</a:t>
            </a:r>
            <a:endParaRPr lang="fr-CA" dirty="0"/>
          </a:p>
          <a:p>
            <a:r>
              <a:rPr lang="fr-CA" dirty="0"/>
              <a:t>    </a:t>
            </a:r>
            <a:r>
              <a:rPr lang="fr-CA" dirty="0" err="1"/>
              <a:t>Built-in</a:t>
            </a:r>
            <a:r>
              <a:rPr lang="fr-CA" dirty="0"/>
              <a:t> </a:t>
            </a:r>
            <a:r>
              <a:rPr lang="fr-CA" dirty="0" err="1"/>
              <a:t>form</a:t>
            </a:r>
            <a:r>
              <a:rPr lang="fr-CA" dirty="0"/>
              <a:t> actions</a:t>
            </a:r>
          </a:p>
          <a:p>
            <a:r>
              <a:rPr lang="fr-CA" dirty="0"/>
              <a:t>        Gestion DB </a:t>
            </a:r>
            <a:r>
              <a:rPr lang="fr-CA" dirty="0" err="1"/>
              <a:t>crud</a:t>
            </a:r>
            <a:endParaRPr lang="fr-CA" dirty="0"/>
          </a:p>
          <a:p>
            <a:endParaRPr lang="fr-CA" dirty="0"/>
          </a:p>
          <a:p>
            <a:r>
              <a:rPr lang="fr-CA" dirty="0"/>
              <a:t>File </a:t>
            </a:r>
            <a:r>
              <a:rPr lang="fr-CA" dirty="0" err="1"/>
              <a:t>sytstem</a:t>
            </a:r>
            <a:r>
              <a:rPr lang="fr-CA" dirty="0"/>
              <a:t> base </a:t>
            </a:r>
            <a:r>
              <a:rPr lang="fr-CA" dirty="0" err="1"/>
              <a:t>routing</a:t>
            </a:r>
            <a:endParaRPr lang="fr-CA" dirty="0"/>
          </a:p>
          <a:p>
            <a:r>
              <a:rPr lang="fr-CA" dirty="0"/>
              <a:t>    Intuitif, </a:t>
            </a:r>
            <a:r>
              <a:rPr lang="fr-CA" dirty="0" err="1"/>
              <a:t>easy</a:t>
            </a:r>
            <a:r>
              <a:rPr lang="fr-CA" dirty="0"/>
              <a:t> to </a:t>
            </a:r>
            <a:r>
              <a:rPr lang="fr-CA" dirty="0" err="1"/>
              <a:t>learn</a:t>
            </a:r>
            <a:endParaRPr lang="fr-CA" dirty="0"/>
          </a:p>
          <a:p>
            <a:endParaRPr lang="fr-CA" dirty="0"/>
          </a:p>
          <a:p>
            <a:r>
              <a:rPr lang="fr-CA" dirty="0"/>
              <a:t>Comme </a:t>
            </a:r>
            <a:r>
              <a:rPr lang="fr-CA" dirty="0" err="1"/>
              <a:t>pr</a:t>
            </a:r>
            <a:r>
              <a:rPr lang="fr-CA" dirty="0"/>
              <a:t> les autres </a:t>
            </a:r>
            <a:r>
              <a:rPr lang="fr-CA" dirty="0" err="1"/>
              <a:t>framework</a:t>
            </a:r>
            <a:endParaRPr lang="fr-CA" dirty="0"/>
          </a:p>
          <a:p>
            <a:r>
              <a:rPr lang="fr-CA" dirty="0"/>
              <a:t>     </a:t>
            </a:r>
          </a:p>
          <a:p>
            <a:r>
              <a:rPr lang="fr-CA" dirty="0"/>
              <a:t>    Possible de rajouter des paramètres dynamiques ! </a:t>
            </a:r>
          </a:p>
          <a:p>
            <a:endParaRPr lang="fr-CA" dirty="0"/>
          </a:p>
          <a:p>
            <a:r>
              <a:rPr lang="fr-CA" dirty="0"/>
              <a:t>    Comme ceci …</a:t>
            </a:r>
          </a:p>
          <a:p>
            <a:r>
              <a:rPr lang="fr-CA" dirty="0"/>
              <a:t>  </a:t>
            </a:r>
          </a:p>
          <a:p>
            <a:endParaRPr lang="fr-CA" dirty="0"/>
          </a:p>
          <a:p>
            <a:endParaRPr lang="fr-CA" dirty="0"/>
          </a:p>
          <a:p>
            <a:r>
              <a:rPr lang="fr-CA" dirty="0"/>
              <a:t>    </a:t>
            </a:r>
          </a:p>
          <a:p>
            <a:r>
              <a:rPr lang="fr-CA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941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Link 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14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Framework Frontend/Javascript</a:t>
            </a:r>
          </a:p>
          <a:p>
            <a:endParaRPr lang="fr-CA" dirty="0"/>
          </a:p>
          <a:p>
            <a:r>
              <a:rPr lang="fr-CA" dirty="0"/>
              <a:t>Contre à </a:t>
            </a:r>
            <a:r>
              <a:rPr lang="fr-CA" dirty="0" err="1"/>
              <a:t>react</a:t>
            </a:r>
            <a:r>
              <a:rPr lang="fr-CA" dirty="0"/>
              <a:t>, vue, </a:t>
            </a:r>
            <a:r>
              <a:rPr lang="fr-CA" dirty="0" err="1"/>
              <a:t>angular</a:t>
            </a:r>
            <a:r>
              <a:rPr lang="fr-CA" dirty="0"/>
              <a:t>, c’est un COMPILEUR</a:t>
            </a:r>
          </a:p>
          <a:p>
            <a:endParaRPr lang="en-US" dirty="0"/>
          </a:p>
          <a:p>
            <a:r>
              <a:rPr lang="en-US" dirty="0"/>
              <a:t>Pas de virtual </a:t>
            </a:r>
            <a:r>
              <a:rPr lang="en-US" dirty="0" err="1"/>
              <a:t>dom</a:t>
            </a:r>
            <a:r>
              <a:rPr lang="en-US" dirty="0"/>
              <a:t> </a:t>
            </a:r>
          </a:p>
          <a:p>
            <a:r>
              <a:rPr lang="en-US" dirty="0"/>
              <a:t>    (document object model)</a:t>
            </a:r>
          </a:p>
          <a:p>
            <a:r>
              <a:rPr lang="en-US" dirty="0"/>
              <a:t>    Rend composants </a:t>
            </a:r>
            <a:r>
              <a:rPr lang="en-US" dirty="0" err="1"/>
              <a:t>objets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Interagi</a:t>
            </a:r>
            <a:r>
              <a:rPr lang="en-US" dirty="0"/>
              <a:t> </a:t>
            </a:r>
            <a:r>
              <a:rPr lang="en-US" dirty="0" err="1"/>
              <a:t>directe</a:t>
            </a:r>
            <a:r>
              <a:rPr lang="en-US" dirty="0"/>
              <a:t> avec le </a:t>
            </a:r>
            <a:r>
              <a:rPr lang="en-US" dirty="0" err="1"/>
              <a:t>dom</a:t>
            </a:r>
            <a:r>
              <a:rPr lang="en-US" dirty="0"/>
              <a:t> du browser</a:t>
            </a:r>
          </a:p>
          <a:p>
            <a:r>
              <a:rPr lang="en-US" dirty="0"/>
              <a:t>    &amp; </a:t>
            </a:r>
            <a:r>
              <a:rPr lang="en-US" dirty="0" err="1"/>
              <a:t>ce</a:t>
            </a:r>
            <a:r>
              <a:rPr lang="en-US" dirty="0"/>
              <a:t> … au build time !</a:t>
            </a:r>
          </a:p>
          <a:p>
            <a:endParaRPr lang="en-US" dirty="0"/>
          </a:p>
          <a:p>
            <a:r>
              <a:rPr lang="en-US" dirty="0" err="1"/>
              <a:t>Reactif</a:t>
            </a:r>
            <a:r>
              <a:rPr lang="en-US" dirty="0"/>
              <a:t> ! </a:t>
            </a:r>
          </a:p>
          <a:p>
            <a:r>
              <a:rPr lang="en-US" dirty="0"/>
              <a:t>    No need for hooks, states …</a:t>
            </a:r>
          </a:p>
          <a:p>
            <a:r>
              <a:rPr lang="en-US" dirty="0"/>
              <a:t>    </a:t>
            </a:r>
            <a:r>
              <a:rPr lang="en-US" dirty="0" err="1"/>
              <a:t>C’est</a:t>
            </a:r>
            <a:r>
              <a:rPr lang="en-US" dirty="0"/>
              <a:t> simple, </a:t>
            </a:r>
            <a:r>
              <a:rPr lang="en-US" dirty="0" err="1"/>
              <a:t>réactif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22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4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Ver1:</a:t>
            </a:r>
          </a:p>
          <a:p>
            <a:r>
              <a:rPr lang="fr-CA" dirty="0"/>
              <a:t>    Écrite en JS</a:t>
            </a:r>
          </a:p>
          <a:p>
            <a:r>
              <a:rPr lang="fr-CA" dirty="0"/>
              <a:t>    À la base … créé pour </a:t>
            </a:r>
          </a:p>
          <a:p>
            <a:r>
              <a:rPr lang="fr-CA" dirty="0"/>
              <a:t>        Tester une hypothèse</a:t>
            </a:r>
          </a:p>
          <a:p>
            <a:r>
              <a:rPr lang="fr-CA" dirty="0"/>
              <a:t>            Créer un rock </a:t>
            </a:r>
            <a:r>
              <a:rPr lang="fr-CA" dirty="0" err="1"/>
              <a:t>solid</a:t>
            </a:r>
            <a:r>
              <a:rPr lang="fr-CA" dirty="0"/>
              <a:t> web compiler</a:t>
            </a:r>
          </a:p>
          <a:p>
            <a:r>
              <a:rPr lang="fr-CA" dirty="0"/>
              <a:t>            en gardant la meilleure expérience client</a:t>
            </a:r>
          </a:p>
          <a:p>
            <a:endParaRPr lang="fr-CA" dirty="0"/>
          </a:p>
          <a:p>
            <a:r>
              <a:rPr lang="fr-CA" dirty="0"/>
              <a:t>Ver2: </a:t>
            </a:r>
          </a:p>
          <a:p>
            <a:r>
              <a:rPr lang="fr-CA" dirty="0"/>
              <a:t>    Quelques améliorations</a:t>
            </a:r>
          </a:p>
          <a:p>
            <a:r>
              <a:rPr lang="fr-CA" dirty="0"/>
              <a:t>    Plus stable</a:t>
            </a:r>
          </a:p>
          <a:p>
            <a:r>
              <a:rPr lang="fr-CA" dirty="0"/>
              <a:t>   </a:t>
            </a:r>
          </a:p>
          <a:p>
            <a:r>
              <a:rPr lang="fr-CA" dirty="0"/>
              <a:t>    À ce moment là…</a:t>
            </a:r>
          </a:p>
          <a:p>
            <a:r>
              <a:rPr lang="fr-CA" dirty="0"/>
              <a:t>        </a:t>
            </a:r>
            <a:r>
              <a:rPr lang="fr-CA" dirty="0" err="1"/>
              <a:t>Équivelent</a:t>
            </a:r>
            <a:r>
              <a:rPr lang="fr-CA" dirty="0"/>
              <a:t> de </a:t>
            </a:r>
            <a:r>
              <a:rPr lang="fr-CA" dirty="0" err="1"/>
              <a:t>useState</a:t>
            </a:r>
            <a:r>
              <a:rPr lang="fr-CA" dirty="0"/>
              <a:t> en </a:t>
            </a:r>
            <a:r>
              <a:rPr lang="fr-CA" dirty="0" err="1"/>
              <a:t>react</a:t>
            </a:r>
            <a:endParaRPr lang="fr-CA" dirty="0"/>
          </a:p>
          <a:p>
            <a:r>
              <a:rPr lang="fr-CA" dirty="0"/>
              <a:t>        On doit passer par </a:t>
            </a:r>
            <a:r>
              <a:rPr lang="fr-CA" dirty="0" err="1"/>
              <a:t>this.set</a:t>
            </a:r>
            <a:r>
              <a:rPr lang="fr-CA" dirty="0"/>
              <a:t> …</a:t>
            </a:r>
          </a:p>
          <a:p>
            <a:r>
              <a:rPr lang="fr-CA" dirty="0"/>
              <a:t>        </a:t>
            </a:r>
            <a:r>
              <a:rPr lang="fr-CA" dirty="0" err="1"/>
              <a:t>Asser</a:t>
            </a:r>
            <a:r>
              <a:rPr lang="fr-CA" dirty="0"/>
              <a:t> proche du </a:t>
            </a:r>
            <a:r>
              <a:rPr lang="fr-CA" dirty="0" err="1"/>
              <a:t>hook</a:t>
            </a:r>
            <a:endParaRPr lang="fr-CA" dirty="0"/>
          </a:p>
          <a:p>
            <a:endParaRPr lang="fr-CA" dirty="0"/>
          </a:p>
          <a:p>
            <a:r>
              <a:rPr lang="fr-CA" dirty="0"/>
              <a:t>        C’était différent, mais le changement vient avec</a:t>
            </a:r>
          </a:p>
          <a:p>
            <a:r>
              <a:rPr lang="fr-CA" dirty="0"/>
              <a:t> </a:t>
            </a:r>
          </a:p>
          <a:p>
            <a:r>
              <a:rPr lang="fr-CA" dirty="0"/>
              <a:t>Ver3: </a:t>
            </a:r>
          </a:p>
          <a:p>
            <a:r>
              <a:rPr lang="fr-CA" dirty="0"/>
              <a:t>    Changements MAJEURS !</a:t>
            </a:r>
          </a:p>
          <a:p>
            <a:r>
              <a:rPr lang="fr-CA" dirty="0"/>
              <a:t>        Écrit en </a:t>
            </a:r>
            <a:r>
              <a:rPr lang="fr-CA" dirty="0" err="1"/>
              <a:t>TypeScript</a:t>
            </a:r>
            <a:endParaRPr lang="fr-CA" dirty="0"/>
          </a:p>
          <a:p>
            <a:r>
              <a:rPr lang="fr-CA" dirty="0"/>
              <a:t>        Changent leur perspective …</a:t>
            </a:r>
          </a:p>
          <a:p>
            <a:endParaRPr lang="fr-CA" dirty="0"/>
          </a:p>
          <a:p>
            <a:r>
              <a:rPr lang="fr-CA" dirty="0"/>
              <a:t>        Nouvelle idéologie</a:t>
            </a:r>
          </a:p>
          <a:p>
            <a:r>
              <a:rPr lang="fr-CA" dirty="0"/>
              <a:t>            Meilleure expérience de dev possible</a:t>
            </a:r>
          </a:p>
          <a:p>
            <a:r>
              <a:rPr lang="fr-CA" dirty="0"/>
              <a:t>                Pr ns !</a:t>
            </a:r>
          </a:p>
          <a:p>
            <a:endParaRPr lang="fr-CA" dirty="0"/>
          </a:p>
          <a:p>
            <a:r>
              <a:rPr lang="fr-CA" dirty="0"/>
              <a:t>            Énorme réduction du code à écrire …</a:t>
            </a:r>
          </a:p>
          <a:p>
            <a:r>
              <a:rPr lang="fr-CA" dirty="0"/>
              <a:t>                Rich Harris dit</a:t>
            </a:r>
          </a:p>
          <a:p>
            <a:r>
              <a:rPr lang="fr-CA" dirty="0"/>
              <a:t>                    Moins de code</a:t>
            </a:r>
          </a:p>
          <a:p>
            <a:r>
              <a:rPr lang="fr-CA" dirty="0"/>
              <a:t>                    Moins de maintenance</a:t>
            </a:r>
          </a:p>
          <a:p>
            <a:r>
              <a:rPr lang="fr-CA" dirty="0"/>
              <a:t>                    Moins de bugs</a:t>
            </a:r>
          </a:p>
          <a:p>
            <a:endParaRPr lang="fr-CA" dirty="0"/>
          </a:p>
          <a:p>
            <a:r>
              <a:rPr lang="fr-CA" dirty="0"/>
              <a:t>            Framework </a:t>
            </a:r>
            <a:r>
              <a:rPr lang="fr-CA" dirty="0" err="1"/>
              <a:t>vrm</a:t>
            </a:r>
            <a:r>
              <a:rPr lang="fr-CA" dirty="0"/>
              <a:t> + intéressant …</a:t>
            </a:r>
          </a:p>
          <a:p>
            <a:endParaRPr lang="fr-CA" dirty="0"/>
          </a:p>
          <a:p>
            <a:r>
              <a:rPr lang="fr-CA" dirty="0"/>
              <a:t>Ensuite vient </a:t>
            </a:r>
            <a:r>
              <a:rPr lang="fr-CA" dirty="0" err="1"/>
              <a:t>SvelteKit</a:t>
            </a:r>
            <a:endParaRPr lang="fr-CA" dirty="0"/>
          </a:p>
          <a:p>
            <a:r>
              <a:rPr lang="fr-CA" dirty="0"/>
              <a:t>    On en reparle plus tard </a:t>
            </a:r>
          </a:p>
          <a:p>
            <a:endParaRPr lang="fr-CA" dirty="0"/>
          </a:p>
          <a:p>
            <a:r>
              <a:rPr lang="fr-CA" dirty="0"/>
              <a:t>Maintenant, 3.59.1 (</a:t>
            </a:r>
            <a:r>
              <a:rPr lang="fr-CA" dirty="0" err="1"/>
              <a:t>lasts</a:t>
            </a:r>
            <a:r>
              <a:rPr lang="fr-CA" dirty="0"/>
              <a:t> </a:t>
            </a:r>
            <a:r>
              <a:rPr lang="fr-CA" dirty="0" err="1"/>
              <a:t>week</a:t>
            </a:r>
            <a:r>
              <a:rPr lang="fr-CA" dirty="0"/>
              <a:t>)</a:t>
            </a:r>
          </a:p>
          <a:p>
            <a:r>
              <a:rPr lang="fr-CA" dirty="0"/>
              <a:t>    </a:t>
            </a:r>
            <a:r>
              <a:rPr lang="fr-CA" dirty="0" err="1"/>
              <a:t>Latest</a:t>
            </a:r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491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Avec le release de version 3</a:t>
            </a:r>
          </a:p>
          <a:p>
            <a:r>
              <a:rPr lang="fr-CA" dirty="0"/>
              <a:t>    Grande augmentation de popularité, appréciation, intérêt</a:t>
            </a:r>
          </a:p>
          <a:p>
            <a:endParaRPr lang="fr-CA" dirty="0"/>
          </a:p>
          <a:p>
            <a:r>
              <a:rPr lang="fr-CA" dirty="0"/>
              <a:t>Quelques </a:t>
            </a:r>
            <a:r>
              <a:rPr lang="fr-CA" dirty="0" err="1"/>
              <a:t>surveys</a:t>
            </a:r>
            <a:endParaRPr lang="fr-CA" dirty="0"/>
          </a:p>
          <a:p>
            <a:endParaRPr lang="fr-CA" dirty="0"/>
          </a:p>
          <a:p>
            <a:r>
              <a:rPr lang="fr-CA" dirty="0"/>
              <a:t>2020</a:t>
            </a:r>
          </a:p>
          <a:p>
            <a:r>
              <a:rPr lang="fr-CA" dirty="0"/>
              <a:t>   </a:t>
            </a:r>
            <a:r>
              <a:rPr lang="fr-CA" dirty="0" err="1"/>
              <a:t>StateOfJS</a:t>
            </a:r>
            <a:endParaRPr lang="fr-CA" dirty="0"/>
          </a:p>
          <a:p>
            <a:r>
              <a:rPr lang="fr-CA" dirty="0"/>
              <a:t>        1ere place – Satisfaction &amp; intérêt des programmeurs </a:t>
            </a:r>
          </a:p>
          <a:p>
            <a:r>
              <a:rPr lang="fr-CA" dirty="0"/>
              <a:t>        </a:t>
            </a:r>
            <a:r>
              <a:rPr lang="fr-CA" dirty="0" err="1"/>
              <a:t>Awareness</a:t>
            </a:r>
            <a:r>
              <a:rPr lang="fr-CA" dirty="0"/>
              <a:t> qui passe de 75 à 86</a:t>
            </a:r>
          </a:p>
          <a:p>
            <a:endParaRPr lang="fr-CA" dirty="0"/>
          </a:p>
          <a:p>
            <a:r>
              <a:rPr lang="fr-CA" dirty="0" err="1"/>
              <a:t>StackOverflow</a:t>
            </a:r>
            <a:endParaRPr lang="fr-CA" dirty="0"/>
          </a:p>
          <a:p>
            <a:r>
              <a:rPr lang="fr-CA" dirty="0"/>
              <a:t>    2021</a:t>
            </a:r>
          </a:p>
          <a:p>
            <a:r>
              <a:rPr lang="fr-CA" dirty="0"/>
              <a:t>        1ere place - Framework web le plus aimé par les programmeurs </a:t>
            </a:r>
          </a:p>
          <a:p>
            <a:r>
              <a:rPr lang="fr-CA" dirty="0"/>
              <a:t>    2022 </a:t>
            </a:r>
          </a:p>
          <a:p>
            <a:r>
              <a:rPr lang="fr-CA" dirty="0"/>
              <a:t>        2em place – Framework web le plus aimé – Avec Solid</a:t>
            </a:r>
          </a:p>
          <a:p>
            <a:r>
              <a:rPr lang="fr-CA" dirty="0"/>
              <a:t>        Amélioration de 4% !</a:t>
            </a:r>
          </a:p>
          <a:p>
            <a:endParaRPr lang="fr-CA" dirty="0"/>
          </a:p>
          <a:p>
            <a:r>
              <a:rPr lang="fr-CA" dirty="0" err="1"/>
              <a:t>StateOfJS</a:t>
            </a:r>
            <a:endParaRPr lang="fr-CA" dirty="0"/>
          </a:p>
          <a:p>
            <a:r>
              <a:rPr lang="fr-CA" dirty="0"/>
              <a:t>    2021</a:t>
            </a:r>
          </a:p>
          <a:p>
            <a:r>
              <a:rPr lang="fr-CA" dirty="0"/>
              <a:t>        1ere place – Taux de rétentions - Avec Solid</a:t>
            </a:r>
          </a:p>
          <a:p>
            <a:r>
              <a:rPr lang="fr-CA" dirty="0"/>
              <a:t>        1ere place - intérêt général (12% plus que le deuxième)</a:t>
            </a:r>
          </a:p>
          <a:p>
            <a:r>
              <a:rPr lang="fr-CA" dirty="0"/>
              <a:t>        Augmentation 7% </a:t>
            </a:r>
            <a:r>
              <a:rPr lang="fr-CA" dirty="0" err="1"/>
              <a:t>awareness</a:t>
            </a:r>
            <a:r>
              <a:rPr lang="fr-CA" dirty="0"/>
              <a:t> ! 87 – &gt; 94</a:t>
            </a:r>
          </a:p>
          <a:p>
            <a:endParaRPr lang="fr-CA" dirty="0"/>
          </a:p>
          <a:p>
            <a:r>
              <a:rPr lang="fr-CA" dirty="0"/>
              <a:t>    2022</a:t>
            </a:r>
          </a:p>
          <a:p>
            <a:r>
              <a:rPr lang="fr-CA" dirty="0"/>
              <a:t>      2em place – Taux de rétentions </a:t>
            </a:r>
          </a:p>
          <a:p>
            <a:r>
              <a:rPr lang="fr-CA" dirty="0"/>
              <a:t>      1ere place – </a:t>
            </a:r>
            <a:r>
              <a:rPr lang="fr-CA" dirty="0" err="1"/>
              <a:t>Interêt</a:t>
            </a:r>
            <a:r>
              <a:rPr lang="fr-CA" dirty="0"/>
              <a:t> général</a:t>
            </a:r>
          </a:p>
          <a:p>
            <a:endParaRPr lang="fr-CA" dirty="0"/>
          </a:p>
          <a:p>
            <a:r>
              <a:rPr lang="fr-CA" dirty="0"/>
              <a:t>     Aller voir les stats ! </a:t>
            </a:r>
          </a:p>
          <a:p>
            <a:endParaRPr lang="fr-CA" dirty="0"/>
          </a:p>
          <a:p>
            <a:r>
              <a:rPr lang="fr-CA" dirty="0"/>
              <a:t>   </a:t>
            </a:r>
          </a:p>
          <a:p>
            <a:r>
              <a:rPr lang="fr-CA" dirty="0"/>
              <a:t>     </a:t>
            </a:r>
          </a:p>
          <a:p>
            <a:endParaRPr lang="fr-CA" dirty="0"/>
          </a:p>
          <a:p>
            <a:r>
              <a:rPr lang="fr-CA" dirty="0"/>
              <a:t> </a:t>
            </a:r>
          </a:p>
          <a:p>
            <a:endParaRPr lang="fr-CA" dirty="0"/>
          </a:p>
          <a:p>
            <a:r>
              <a:rPr lang="fr-CA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9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Négatifs / drawback</a:t>
            </a:r>
          </a:p>
          <a:p>
            <a:endParaRPr lang="fr-CA" dirty="0"/>
          </a:p>
          <a:p>
            <a:r>
              <a:rPr lang="fr-CA" dirty="0"/>
              <a:t>    Pas connu</a:t>
            </a:r>
          </a:p>
          <a:p>
            <a:r>
              <a:rPr lang="fr-CA" dirty="0"/>
              <a:t>        </a:t>
            </a:r>
            <a:r>
              <a:rPr lang="fr-CA" dirty="0" err="1"/>
              <a:t>Asser</a:t>
            </a:r>
            <a:r>
              <a:rPr lang="fr-CA" dirty="0"/>
              <a:t> récent</a:t>
            </a:r>
          </a:p>
          <a:p>
            <a:r>
              <a:rPr lang="fr-CA" dirty="0"/>
              <a:t>    Petite communauté</a:t>
            </a:r>
          </a:p>
          <a:p>
            <a:r>
              <a:rPr lang="fr-CA" dirty="0"/>
              <a:t>        Moins d’outils ou Framework …</a:t>
            </a:r>
          </a:p>
          <a:p>
            <a:r>
              <a:rPr lang="fr-CA" dirty="0"/>
              <a:t>            Que d’autres …</a:t>
            </a:r>
          </a:p>
          <a:p>
            <a:endParaRPr lang="fr-CA" dirty="0"/>
          </a:p>
          <a:p>
            <a:r>
              <a:rPr lang="fr-CA" dirty="0"/>
              <a:t>    Difficile de faire la transition …</a:t>
            </a:r>
          </a:p>
          <a:p>
            <a:r>
              <a:rPr lang="fr-CA" dirty="0"/>
              <a:t>        Par exemple pour une grande entreprise</a:t>
            </a:r>
          </a:p>
          <a:p>
            <a:r>
              <a:rPr lang="fr-CA" dirty="0"/>
              <a:t>        Le marché tend </a:t>
            </a:r>
            <a:r>
              <a:rPr lang="fr-CA" dirty="0" err="1"/>
              <a:t>enérmément</a:t>
            </a:r>
            <a:r>
              <a:rPr lang="fr-CA" dirty="0"/>
              <a:t> vers </a:t>
            </a:r>
            <a:r>
              <a:rPr lang="fr-CA" dirty="0" err="1"/>
              <a:t>React</a:t>
            </a:r>
            <a:endParaRPr lang="fr-CA" dirty="0"/>
          </a:p>
          <a:p>
            <a:endParaRPr lang="fr-CA" dirty="0"/>
          </a:p>
          <a:p>
            <a:r>
              <a:rPr lang="fr-CA" dirty="0"/>
              <a:t>    Pas bcp demandes marché travail</a:t>
            </a:r>
          </a:p>
          <a:p>
            <a:endParaRPr lang="fr-CA" dirty="0"/>
          </a:p>
          <a:p>
            <a:r>
              <a:rPr lang="fr-CA" dirty="0"/>
              <a:t>Plus: </a:t>
            </a:r>
          </a:p>
          <a:p>
            <a:r>
              <a:rPr lang="fr-CA" dirty="0"/>
              <a:t>    Courbe d’apprentissage FACILE</a:t>
            </a:r>
          </a:p>
          <a:p>
            <a:r>
              <a:rPr lang="fr-CA" dirty="0"/>
              <a:t>        Intuitif, claire, straight to the point 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dirty="0"/>
              <a:t>        Demande pas bcp code, intuitif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A" dirty="0"/>
          </a:p>
          <a:p>
            <a:r>
              <a:rPr lang="fr-CA" dirty="0"/>
              <a:t>    Rapidité de développement</a:t>
            </a:r>
          </a:p>
          <a:p>
            <a:endParaRPr lang="fr-CA" dirty="0"/>
          </a:p>
          <a:p>
            <a:r>
              <a:rPr lang="fr-CA" dirty="0"/>
              <a:t>    Open Source / Communauté</a:t>
            </a:r>
          </a:p>
          <a:p>
            <a:r>
              <a:rPr lang="fr-CA" dirty="0"/>
              <a:t>        Communauté responsive, alerte</a:t>
            </a:r>
          </a:p>
          <a:p>
            <a:r>
              <a:rPr lang="fr-CA" dirty="0"/>
              <a:t>            À l’écoute</a:t>
            </a:r>
          </a:p>
          <a:p>
            <a:r>
              <a:rPr lang="fr-CA" dirty="0"/>
              <a:t>        Changements &amp; améliorations constantes</a:t>
            </a:r>
          </a:p>
          <a:p>
            <a:r>
              <a:rPr lang="fr-CA" dirty="0"/>
              <a:t>    </a:t>
            </a:r>
          </a:p>
          <a:p>
            <a:r>
              <a:rPr lang="fr-CA" dirty="0"/>
              <a:t>    Parfait pour des projets de petites ou moyennes tailles</a:t>
            </a:r>
          </a:p>
          <a:p>
            <a:r>
              <a:rPr lang="fr-CA" dirty="0"/>
              <a:t>        </a:t>
            </a:r>
            <a:r>
              <a:rPr lang="fr-CA" dirty="0" err="1"/>
              <a:t>Vrm</a:t>
            </a:r>
            <a:r>
              <a:rPr lang="fr-CA" dirty="0"/>
              <a:t> parfait </a:t>
            </a:r>
            <a:r>
              <a:rPr lang="fr-CA" dirty="0" err="1"/>
              <a:t>pr</a:t>
            </a:r>
            <a:r>
              <a:rPr lang="fr-CA" dirty="0"/>
              <a:t> projets personnels …</a:t>
            </a:r>
          </a:p>
          <a:p>
            <a:r>
              <a:rPr lang="fr-CA" dirty="0"/>
              <a:t> </a:t>
            </a:r>
          </a:p>
          <a:p>
            <a:r>
              <a:rPr lang="fr-CA" dirty="0"/>
              <a:t>    Très proche du vanilla JS</a:t>
            </a:r>
          </a:p>
          <a:p>
            <a:r>
              <a:rPr lang="fr-CA" dirty="0"/>
              <a:t>        Très performant !</a:t>
            </a:r>
          </a:p>
          <a:p>
            <a:r>
              <a:rPr lang="fr-CA" dirty="0"/>
              <a:t>            Benchmarks à la fin !</a:t>
            </a:r>
          </a:p>
          <a:p>
            <a:r>
              <a:rPr lang="fr-CA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40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 Approche simple, approche logique</a:t>
            </a:r>
          </a:p>
          <a:p>
            <a:r>
              <a:rPr lang="fr-CA" dirty="0"/>
              <a:t>    côté prog </a:t>
            </a:r>
          </a:p>
          <a:p>
            <a:endParaRPr lang="fr-CA" dirty="0"/>
          </a:p>
          <a:p>
            <a:r>
              <a:rPr lang="fr-CA" dirty="0"/>
              <a:t>Une particularité importante …</a:t>
            </a:r>
          </a:p>
          <a:p>
            <a:endParaRPr lang="fr-CA" dirty="0"/>
          </a:p>
          <a:p>
            <a:r>
              <a:rPr lang="fr-CA" dirty="0"/>
              <a:t>Leur approche :</a:t>
            </a:r>
          </a:p>
          <a:p>
            <a:r>
              <a:rPr lang="fr-CA" dirty="0"/>
              <a:t>Moins de code </a:t>
            </a:r>
          </a:p>
          <a:p>
            <a:r>
              <a:rPr lang="fr-CA" dirty="0"/>
              <a:t>    Super lisible / facile comprendre / fluide</a:t>
            </a:r>
          </a:p>
          <a:p>
            <a:r>
              <a:rPr lang="fr-CA" dirty="0"/>
              <a:t>    </a:t>
            </a:r>
          </a:p>
          <a:p>
            <a:r>
              <a:rPr lang="fr-CA" dirty="0"/>
              <a:t>        - bug</a:t>
            </a:r>
          </a:p>
          <a:p>
            <a:r>
              <a:rPr lang="fr-CA" dirty="0"/>
              <a:t>        - maintenance</a:t>
            </a:r>
          </a:p>
          <a:p>
            <a:r>
              <a:rPr lang="fr-CA" dirty="0"/>
              <a:t>        - temps d’écriture</a:t>
            </a:r>
          </a:p>
          <a:p>
            <a:r>
              <a:rPr lang="fr-CA" dirty="0"/>
              <a:t>       + ajustement</a:t>
            </a:r>
          </a:p>
          <a:p>
            <a:r>
              <a:rPr lang="fr-CA" dirty="0"/>
              <a:t>       + profiter de la vie</a:t>
            </a:r>
          </a:p>
          <a:p>
            <a:endParaRPr lang="fr-CA" dirty="0"/>
          </a:p>
          <a:p>
            <a:r>
              <a:rPr lang="fr-CA" dirty="0"/>
              <a:t>   Meilleure aperçu du code (</a:t>
            </a:r>
            <a:r>
              <a:rPr lang="fr-CA" dirty="0" err="1"/>
              <a:t>legé</a:t>
            </a:r>
            <a:r>
              <a:rPr lang="fr-CA" dirty="0"/>
              <a:t>)</a:t>
            </a:r>
          </a:p>
          <a:p>
            <a:endParaRPr lang="fr-CA" dirty="0"/>
          </a:p>
          <a:p>
            <a:r>
              <a:rPr lang="fr-CA" dirty="0"/>
              <a:t>   C’ est connu dans les programmeurs …</a:t>
            </a:r>
          </a:p>
          <a:p>
            <a:r>
              <a:rPr lang="fr-CA" dirty="0"/>
              <a:t>       Bugs = Codebase * 4</a:t>
            </a:r>
          </a:p>
          <a:p>
            <a:endParaRPr lang="fr-CA" dirty="0"/>
          </a:p>
          <a:p>
            <a:r>
              <a:rPr lang="fr-CA" dirty="0"/>
              <a:t>Ex 1:</a:t>
            </a:r>
          </a:p>
          <a:p>
            <a:r>
              <a:rPr lang="fr-CA" dirty="0"/>
              <a:t>    </a:t>
            </a:r>
            <a:r>
              <a:rPr lang="fr-CA" dirty="0" err="1"/>
              <a:t>React</a:t>
            </a:r>
            <a:r>
              <a:rPr lang="fr-CA" dirty="0"/>
              <a:t>:</a:t>
            </a:r>
          </a:p>
          <a:p>
            <a:r>
              <a:rPr lang="fr-CA" dirty="0"/>
              <a:t>         </a:t>
            </a:r>
            <a:r>
              <a:rPr lang="fr-CA" dirty="0" err="1"/>
              <a:t>Declarer</a:t>
            </a:r>
            <a:r>
              <a:rPr lang="fr-CA" dirty="0"/>
              <a:t> state</a:t>
            </a:r>
          </a:p>
          <a:p>
            <a:r>
              <a:rPr lang="fr-CA" dirty="0"/>
              <a:t>         Déclarer function, réfère state</a:t>
            </a:r>
          </a:p>
          <a:p>
            <a:r>
              <a:rPr lang="fr-CA" dirty="0"/>
              <a:t>         Ce sont deux </a:t>
            </a:r>
            <a:r>
              <a:rPr lang="fr-CA" dirty="0" err="1"/>
              <a:t>chunks</a:t>
            </a:r>
            <a:r>
              <a:rPr lang="fr-CA" dirty="0"/>
              <a:t> séparés … </a:t>
            </a:r>
            <a:r>
              <a:rPr lang="fr-CA" dirty="0" err="1"/>
              <a:t>Virual</a:t>
            </a:r>
            <a:r>
              <a:rPr lang="fr-CA" dirty="0"/>
              <a:t> Dom &amp; Dom</a:t>
            </a:r>
          </a:p>
          <a:p>
            <a:r>
              <a:rPr lang="fr-CA" dirty="0"/>
              <a:t>             Place pour bug</a:t>
            </a:r>
          </a:p>
          <a:p>
            <a:r>
              <a:rPr lang="fr-CA" dirty="0"/>
              <a:t>    Svelte:</a:t>
            </a:r>
          </a:p>
          <a:p>
            <a:r>
              <a:rPr lang="fr-CA" dirty="0"/>
              <a:t>         Variable</a:t>
            </a:r>
          </a:p>
          <a:p>
            <a:r>
              <a:rPr lang="fr-CA" dirty="0"/>
              <a:t>         Fonction incrément</a:t>
            </a:r>
          </a:p>
          <a:p>
            <a:r>
              <a:rPr lang="fr-CA" dirty="0"/>
              <a:t>         </a:t>
            </a:r>
            <a:r>
              <a:rPr lang="fr-CA" dirty="0" err="1"/>
              <a:t>Réasignation</a:t>
            </a:r>
            <a:r>
              <a:rPr lang="fr-CA" dirty="0"/>
              <a:t>, le tour est joué !</a:t>
            </a:r>
          </a:p>
          <a:p>
            <a:endParaRPr lang="fr-CA" dirty="0"/>
          </a:p>
          <a:p>
            <a:r>
              <a:rPr lang="fr-CA" dirty="0"/>
              <a:t>Un des avantages de </a:t>
            </a:r>
            <a:r>
              <a:rPr lang="fr-CA" dirty="0" err="1"/>
              <a:t>React</a:t>
            </a:r>
            <a:r>
              <a:rPr lang="fr-CA" dirty="0"/>
              <a:t> </a:t>
            </a:r>
          </a:p>
          <a:p>
            <a:r>
              <a:rPr lang="fr-CA" dirty="0"/>
              <a:t>    est qu’il est plus rapide au </a:t>
            </a:r>
            <a:r>
              <a:rPr lang="fr-CA" dirty="0" err="1"/>
              <a:t>load</a:t>
            </a:r>
            <a:r>
              <a:rPr lang="fr-CA" dirty="0"/>
              <a:t> …</a:t>
            </a:r>
          </a:p>
          <a:p>
            <a:r>
              <a:rPr lang="fr-CA" dirty="0"/>
              <a:t> </a:t>
            </a:r>
          </a:p>
          <a:p>
            <a:r>
              <a:rPr lang="fr-CA" dirty="0"/>
              <a:t>Mais Svelte est plus rapide à la </a:t>
            </a:r>
          </a:p>
          <a:p>
            <a:r>
              <a:rPr lang="fr-CA" dirty="0"/>
              <a:t>    réaction des changements !</a:t>
            </a:r>
          </a:p>
          <a:p>
            <a:endParaRPr lang="fr-CA" dirty="0"/>
          </a:p>
          <a:p>
            <a:r>
              <a:rPr lang="fr-CA" dirty="0"/>
              <a:t>Ex 2:  </a:t>
            </a:r>
          </a:p>
          <a:p>
            <a:r>
              <a:rPr lang="fr-CA" dirty="0"/>
              <a:t>    </a:t>
            </a:r>
            <a:r>
              <a:rPr lang="fr-CA" dirty="0" err="1"/>
              <a:t>React</a:t>
            </a:r>
            <a:r>
              <a:rPr lang="fr-CA" dirty="0"/>
              <a:t>:</a:t>
            </a:r>
          </a:p>
          <a:p>
            <a:r>
              <a:rPr lang="fr-CA" dirty="0"/>
              <a:t>        Import, export default</a:t>
            </a:r>
          </a:p>
          <a:p>
            <a:r>
              <a:rPr lang="fr-CA" dirty="0"/>
              <a:t>        </a:t>
            </a:r>
            <a:r>
              <a:rPr lang="fr-CA" dirty="0" err="1"/>
              <a:t>Declarer</a:t>
            </a:r>
            <a:r>
              <a:rPr lang="fr-CA" dirty="0"/>
              <a:t> </a:t>
            </a:r>
            <a:r>
              <a:rPr lang="fr-CA" dirty="0" err="1"/>
              <a:t>useState</a:t>
            </a:r>
            <a:endParaRPr lang="fr-CA" dirty="0"/>
          </a:p>
          <a:p>
            <a:r>
              <a:rPr lang="fr-CA" dirty="0"/>
              <a:t>        Markup dans un div …</a:t>
            </a:r>
          </a:p>
          <a:p>
            <a:r>
              <a:rPr lang="fr-CA" dirty="0"/>
              <a:t>        </a:t>
            </a:r>
            <a:r>
              <a:rPr lang="fr-CA" dirty="0" err="1"/>
              <a:t>Event</a:t>
            </a:r>
            <a:r>
              <a:rPr lang="fr-CA" dirty="0"/>
              <a:t> handler réfère à valeur input</a:t>
            </a:r>
          </a:p>
          <a:p>
            <a:r>
              <a:rPr lang="fr-CA" dirty="0"/>
              <a:t>            Ensuite…</a:t>
            </a:r>
          </a:p>
          <a:p>
            <a:r>
              <a:rPr lang="fr-CA" dirty="0"/>
              <a:t>            On change </a:t>
            </a:r>
            <a:r>
              <a:rPr lang="fr-CA" dirty="0" err="1"/>
              <a:t>event</a:t>
            </a:r>
            <a:endParaRPr lang="fr-CA" dirty="0"/>
          </a:p>
          <a:p>
            <a:r>
              <a:rPr lang="fr-CA" dirty="0"/>
              <a:t>    Svelte: </a:t>
            </a:r>
          </a:p>
          <a:p>
            <a:r>
              <a:rPr lang="fr-CA" dirty="0"/>
              <a:t>      Script – &gt; logique</a:t>
            </a:r>
          </a:p>
          <a:p>
            <a:r>
              <a:rPr lang="fr-CA" dirty="0"/>
              <a:t>      Html -&gt; markup</a:t>
            </a:r>
          </a:p>
          <a:p>
            <a:r>
              <a:rPr lang="fr-CA" dirty="0"/>
              <a:t>      Plusieurs éléments racine</a:t>
            </a:r>
          </a:p>
          <a:p>
            <a:r>
              <a:rPr lang="fr-CA" dirty="0"/>
              <a:t>          Compileur</a:t>
            </a:r>
          </a:p>
          <a:p>
            <a:r>
              <a:rPr lang="fr-CA" dirty="0"/>
              <a:t>      Nothing of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useless</a:t>
            </a:r>
            <a:r>
              <a:rPr lang="fr-CA" dirty="0"/>
              <a:t> </a:t>
            </a:r>
            <a:r>
              <a:rPr lang="fr-CA" dirty="0" err="1"/>
              <a:t>stuff</a:t>
            </a:r>
            <a:r>
              <a:rPr lang="fr-CA" dirty="0"/>
              <a:t> ! </a:t>
            </a:r>
          </a:p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06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Après tout ceci …</a:t>
            </a:r>
          </a:p>
          <a:p>
            <a:endParaRPr lang="fr-CA" dirty="0"/>
          </a:p>
          <a:p>
            <a:r>
              <a:rPr lang="fr-CA" dirty="0"/>
              <a:t>Questionnement</a:t>
            </a:r>
          </a:p>
          <a:p>
            <a:r>
              <a:rPr lang="fr-CA" dirty="0"/>
              <a:t>Comment ? </a:t>
            </a:r>
          </a:p>
          <a:p>
            <a:endParaRPr lang="fr-CA" dirty="0"/>
          </a:p>
          <a:p>
            <a:r>
              <a:rPr lang="fr-CA" dirty="0"/>
              <a:t>On sait </a:t>
            </a:r>
            <a:r>
              <a:rPr lang="fr-CA" dirty="0" err="1"/>
              <a:t>React</a:t>
            </a:r>
            <a:r>
              <a:rPr lang="fr-CA" dirty="0"/>
              <a:t> utilise les </a:t>
            </a:r>
            <a:r>
              <a:rPr lang="fr-CA" dirty="0" err="1"/>
              <a:t>hooks</a:t>
            </a:r>
            <a:r>
              <a:rPr lang="fr-CA" dirty="0"/>
              <a:t> </a:t>
            </a:r>
          </a:p>
          <a:p>
            <a:r>
              <a:rPr lang="fr-CA" dirty="0"/>
              <a:t>    Permet composant accès valeur variable</a:t>
            </a:r>
          </a:p>
          <a:p>
            <a:r>
              <a:rPr lang="fr-CA" dirty="0"/>
              <a:t>    Possible grâce au API </a:t>
            </a:r>
            <a:r>
              <a:rPr lang="fr-CA" dirty="0" err="1"/>
              <a:t>hook</a:t>
            </a:r>
            <a:r>
              <a:rPr lang="fr-CA" dirty="0"/>
              <a:t> call ..</a:t>
            </a:r>
          </a:p>
          <a:p>
            <a:r>
              <a:rPr lang="fr-CA" dirty="0"/>
              <a:t> </a:t>
            </a:r>
          </a:p>
          <a:p>
            <a:r>
              <a:rPr lang="fr-CA" dirty="0"/>
              <a:t>Ça les a amené à se demander …</a:t>
            </a:r>
          </a:p>
          <a:p>
            <a:endParaRPr lang="fr-CA" dirty="0"/>
          </a:p>
          <a:p>
            <a:r>
              <a:rPr lang="fr-CA" dirty="0"/>
              <a:t>    Quel API ?  </a:t>
            </a:r>
          </a:p>
          <a:p>
            <a:r>
              <a:rPr lang="fr-CA" dirty="0"/>
              <a:t>    La réponse … NO API</a:t>
            </a:r>
          </a:p>
          <a:p>
            <a:endParaRPr lang="fr-CA" dirty="0"/>
          </a:p>
          <a:p>
            <a:r>
              <a:rPr lang="fr-CA" dirty="0"/>
              <a:t>Le secret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261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C’est un </a:t>
            </a:r>
            <a:r>
              <a:rPr lang="fr-CA" dirty="0" err="1"/>
              <a:t>compileur</a:t>
            </a:r>
            <a:r>
              <a:rPr lang="fr-CA" dirty="0"/>
              <a:t> !</a:t>
            </a:r>
          </a:p>
          <a:p>
            <a:r>
              <a:rPr lang="fr-CA" dirty="0"/>
              <a:t> </a:t>
            </a:r>
          </a:p>
          <a:p>
            <a:r>
              <a:rPr lang="fr-CA" dirty="0"/>
              <a:t>Ajustements derrière </a:t>
            </a:r>
            <a:r>
              <a:rPr lang="fr-CA" dirty="0" err="1"/>
              <a:t>scene</a:t>
            </a:r>
            <a:endParaRPr lang="fr-CA" dirty="0"/>
          </a:p>
          <a:p>
            <a:r>
              <a:rPr lang="fr-CA" dirty="0"/>
              <a:t>    Réduit étapes </a:t>
            </a:r>
            <a:r>
              <a:rPr lang="fr-CA" dirty="0" err="1"/>
              <a:t>néscéssaires</a:t>
            </a:r>
            <a:r>
              <a:rPr lang="fr-CA" dirty="0"/>
              <a:t> </a:t>
            </a:r>
            <a:r>
              <a:rPr lang="fr-CA" dirty="0" err="1"/>
              <a:t>pr</a:t>
            </a:r>
            <a:r>
              <a:rPr lang="fr-CA" dirty="0"/>
              <a:t> programmeur</a:t>
            </a:r>
          </a:p>
          <a:p>
            <a:endParaRPr lang="fr-CA" dirty="0"/>
          </a:p>
          <a:p>
            <a:r>
              <a:rPr lang="fr-CA" dirty="0"/>
              <a:t>Ce qu’il fait ?</a:t>
            </a:r>
          </a:p>
          <a:p>
            <a:endParaRPr lang="fr-CA" dirty="0"/>
          </a:p>
          <a:p>
            <a:r>
              <a:rPr lang="fr-CA" dirty="0"/>
              <a:t>Transforme notre code impératif</a:t>
            </a:r>
          </a:p>
          <a:p>
            <a:r>
              <a:rPr lang="fr-CA" dirty="0"/>
              <a:t>    en code déclaratif ! </a:t>
            </a:r>
          </a:p>
          <a:p>
            <a:endParaRPr lang="fr-CA" dirty="0"/>
          </a:p>
          <a:p>
            <a:r>
              <a:rPr lang="fr-CA" dirty="0"/>
              <a:t>Vanilla JS, HTML, CSS</a:t>
            </a:r>
          </a:p>
          <a:p>
            <a:endParaRPr lang="fr-CA" dirty="0"/>
          </a:p>
          <a:p>
            <a:r>
              <a:rPr lang="fr-CA" dirty="0"/>
              <a:t>Code interprété au BUILD time </a:t>
            </a:r>
          </a:p>
          <a:p>
            <a:r>
              <a:rPr lang="fr-CA" dirty="0"/>
              <a:t>    NON au RUN time …</a:t>
            </a:r>
          </a:p>
          <a:p>
            <a:endParaRPr lang="fr-CA" dirty="0"/>
          </a:p>
          <a:p>
            <a:r>
              <a:rPr lang="fr-CA" dirty="0"/>
              <a:t>Donc, complètement lisible &amp; prêt </a:t>
            </a:r>
            <a:r>
              <a:rPr lang="fr-CA" dirty="0" err="1"/>
              <a:t>pr</a:t>
            </a:r>
            <a:r>
              <a:rPr lang="fr-CA" dirty="0"/>
              <a:t> le </a:t>
            </a:r>
            <a:r>
              <a:rPr lang="fr-CA" dirty="0" err="1"/>
              <a:t>broswer</a:t>
            </a:r>
            <a:endParaRPr lang="fr-CA" dirty="0"/>
          </a:p>
          <a:p>
            <a:endParaRPr lang="fr-CA" dirty="0"/>
          </a:p>
          <a:p>
            <a:r>
              <a:rPr lang="fr-CA" dirty="0"/>
              <a:t>Possible parce que …</a:t>
            </a:r>
          </a:p>
          <a:p>
            <a:r>
              <a:rPr lang="fr-CA" dirty="0"/>
              <a:t>    Modification directe DOM</a:t>
            </a:r>
          </a:p>
          <a:p>
            <a:r>
              <a:rPr lang="fr-CA" dirty="0"/>
              <a:t>        Pas de Virt DOM</a:t>
            </a:r>
          </a:p>
          <a:p>
            <a:endParaRPr lang="fr-CA" dirty="0"/>
          </a:p>
          <a:p>
            <a:r>
              <a:rPr lang="fr-CA" dirty="0"/>
              <a:t>Donc,</a:t>
            </a:r>
          </a:p>
          <a:p>
            <a:r>
              <a:rPr lang="fr-CA" dirty="0"/>
              <a:t>    Plus </a:t>
            </a:r>
            <a:r>
              <a:rPr lang="fr-CA" dirty="0" err="1"/>
              <a:t>legé</a:t>
            </a:r>
            <a:r>
              <a:rPr lang="fr-CA" dirty="0"/>
              <a:t> pour le browser</a:t>
            </a:r>
          </a:p>
          <a:p>
            <a:r>
              <a:rPr lang="fr-CA" dirty="0"/>
              <a:t>    Moins de charge au run time </a:t>
            </a:r>
          </a:p>
          <a:p>
            <a:r>
              <a:rPr lang="fr-CA" dirty="0"/>
              <a:t>        Pas besoin de transition</a:t>
            </a:r>
          </a:p>
          <a:p>
            <a:r>
              <a:rPr lang="fr-CA" dirty="0"/>
              <a:t>            Dom/Virt</a:t>
            </a:r>
          </a:p>
          <a:p>
            <a:endParaRPr lang="fr-CA" dirty="0"/>
          </a:p>
          <a:p>
            <a:r>
              <a:rPr lang="fr-CA" dirty="0"/>
              <a:t>Le </a:t>
            </a:r>
            <a:r>
              <a:rPr lang="fr-CA" dirty="0" err="1"/>
              <a:t>language</a:t>
            </a:r>
            <a:r>
              <a:rPr lang="fr-CA" dirty="0"/>
              <a:t> fait une très grande partie du travail ! 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78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Application: </a:t>
            </a:r>
          </a:p>
          <a:p>
            <a:r>
              <a:rPr lang="fr-CA" dirty="0"/>
              <a:t>    Ensemble interrelié de composants ou un composant seul</a:t>
            </a:r>
          </a:p>
          <a:p>
            <a:endParaRPr lang="fr-CA" dirty="0"/>
          </a:p>
          <a:p>
            <a:r>
              <a:rPr lang="fr-CA" dirty="0"/>
              <a:t>Composant:</a:t>
            </a:r>
          </a:p>
          <a:p>
            <a:r>
              <a:rPr lang="fr-CA" dirty="0"/>
              <a:t>    Un bloc réutilisable </a:t>
            </a:r>
          </a:p>
          <a:p>
            <a:r>
              <a:rPr lang="fr-CA" dirty="0"/>
              <a:t>    Indépendant </a:t>
            </a:r>
          </a:p>
          <a:p>
            <a:r>
              <a:rPr lang="fr-CA" dirty="0"/>
              <a:t>        (à moins spécifié autre)</a:t>
            </a:r>
          </a:p>
          <a:p>
            <a:r>
              <a:rPr lang="fr-CA" dirty="0"/>
              <a:t>    Composé de 3 éléments …</a:t>
            </a:r>
          </a:p>
          <a:p>
            <a:r>
              <a:rPr lang="fr-CA" dirty="0"/>
              <a:t>        Html</a:t>
            </a:r>
          </a:p>
          <a:p>
            <a:r>
              <a:rPr lang="fr-CA" dirty="0"/>
              <a:t>        JavaScript</a:t>
            </a:r>
          </a:p>
          <a:p>
            <a:r>
              <a:rPr lang="fr-CA" dirty="0"/>
              <a:t>        Css</a:t>
            </a:r>
          </a:p>
          <a:p>
            <a:r>
              <a:rPr lang="fr-CA" dirty="0"/>
              <a:t>    Tous optionnels ! </a:t>
            </a:r>
          </a:p>
          <a:p>
            <a:endParaRPr lang="fr-CA" dirty="0"/>
          </a:p>
          <a:p>
            <a:r>
              <a:rPr lang="fr-CA" dirty="0"/>
              <a:t>    Le tout, écrit dans fichier extension .svelte </a:t>
            </a:r>
          </a:p>
          <a:p>
            <a:endParaRPr lang="fr-CA" dirty="0"/>
          </a:p>
          <a:p>
            <a:r>
              <a:rPr lang="fr-CA" dirty="0"/>
              <a:t>Donc, un composant pourrait ressembler à …</a:t>
            </a:r>
          </a:p>
          <a:p>
            <a:r>
              <a:rPr lang="fr-CA" dirty="0"/>
              <a:t>   Script / markup</a:t>
            </a:r>
          </a:p>
          <a:p>
            <a:r>
              <a:rPr lang="fr-CA" dirty="0"/>
              <a:t>   Script / markup / </a:t>
            </a:r>
            <a:r>
              <a:rPr lang="fr-CA" dirty="0" err="1"/>
              <a:t>css</a:t>
            </a:r>
            <a:endParaRPr lang="fr-CA" dirty="0"/>
          </a:p>
          <a:p>
            <a:r>
              <a:rPr lang="fr-CA" dirty="0"/>
              <a:t>   markup / </a:t>
            </a:r>
            <a:r>
              <a:rPr lang="fr-CA" dirty="0" err="1"/>
              <a:t>css</a:t>
            </a:r>
            <a:endParaRPr lang="fr-CA" dirty="0"/>
          </a:p>
          <a:p>
            <a:r>
              <a:rPr lang="fr-CA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229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36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8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2020.stateofjs.com/en-US/technologies/front-end-frameworks/" TargetMode="External"/><Relationship Id="rId7" Type="http://schemas.openxmlformats.org/officeDocument/2006/relationships/hyperlink" Target="https://insights.stackoverflow.com/survey/2021#section-most-loved-dreaded-and-wanted-web-frameworks" TargetMode="Externa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hyperlink" Target="https://2022.stateofjs.com/en-US/libraries/front-end-frameworks/#front_end_frameworks_experience_ranking" TargetMode="External"/><Relationship Id="rId5" Type="http://schemas.openxmlformats.org/officeDocument/2006/relationships/hyperlink" Target="https://survey.stackoverflow.co/2022/#section-most-loved-dreaded-and-wanted-web-frameworks-and-technologies" TargetMode="Externa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hyperlink" Target="https://2021.stateofjs.com/en-US/libraries/front-end-frameworks/#front_end_frameworks_experience_rank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oclogicmarketing.com/wp-content/uploads/2019/07/pros-and-cons-1024x612.jp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hyperlink" Target="https://svelte.dev/blog/svelte-3-rethinking-reactivity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8"/>
            <a:ext cx="2497656" cy="819148"/>
          </a:xfrm>
        </p:spPr>
        <p:txBody>
          <a:bodyPr anchor="b">
            <a:normAutofit/>
          </a:bodyPr>
          <a:lstStyle/>
          <a:p>
            <a:r>
              <a:rPr lang="en-US" sz="4800" dirty="0"/>
              <a:t>SVELTE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5617" y="2446335"/>
            <a:ext cx="5111750" cy="479426"/>
          </a:xfrm>
        </p:spPr>
        <p:txBody>
          <a:bodyPr>
            <a:normAutofit/>
          </a:bodyPr>
          <a:lstStyle/>
          <a:p>
            <a:r>
              <a:rPr lang="en-US" sz="1800" dirty="0"/>
              <a:t>Delfik Latulippe</a:t>
            </a:r>
          </a:p>
        </p:txBody>
      </p:sp>
      <p:sp>
        <p:nvSpPr>
          <p:cNvPr id="22" name="Slide Number Placeholder 10">
            <a:extLst>
              <a:ext uri="{FF2B5EF4-FFF2-40B4-BE49-F238E27FC236}">
                <a16:creationId xmlns:a16="http://schemas.microsoft.com/office/drawing/2014/main" id="{E0A55246-1786-B638-D407-1296AF7C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5" name="Picture 4" descr="A picture containing tool, measuring stick&#10;&#10;Description automatically generated">
            <a:extLst>
              <a:ext uri="{FF2B5EF4-FFF2-40B4-BE49-F238E27FC236}">
                <a16:creationId xmlns:a16="http://schemas.microsoft.com/office/drawing/2014/main" id="{3728A6CC-5474-540F-8A53-BA0164D90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669290"/>
            <a:ext cx="12293600" cy="57626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1772" y="6356350"/>
            <a:ext cx="65023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Source : https://svelte.dev/tutorial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F7135-5306-ECBD-5FA9-0F729FA8699D}"/>
              </a:ext>
            </a:extLst>
          </p:cNvPr>
          <p:cNvSpPr txBox="1"/>
          <p:nvPr/>
        </p:nvSpPr>
        <p:spPr>
          <a:xfrm>
            <a:off x="4996315" y="1707890"/>
            <a:ext cx="6037942" cy="101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Svelte en action</a:t>
            </a:r>
          </a:p>
          <a:p>
            <a:pPr lvl="2">
              <a:lnSpc>
                <a:spcPct val="150000"/>
              </a:lnSpc>
            </a:pPr>
            <a:endParaRPr lang="fr-CA" sz="2400" dirty="0"/>
          </a:p>
        </p:txBody>
      </p:sp>
      <p:pic>
        <p:nvPicPr>
          <p:cNvPr id="16" name="Picture 15" descr="A picture containing graphics, font, logo, symbol&#10;&#10;Description automatically generated">
            <a:extLst>
              <a:ext uri="{FF2B5EF4-FFF2-40B4-BE49-F238E27FC236}">
                <a16:creationId xmlns:a16="http://schemas.microsoft.com/office/drawing/2014/main" id="{73E32265-316B-C013-E132-38AF9A83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3" y="237669"/>
            <a:ext cx="3565979" cy="15282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6A090D-6A64-514B-33C3-E0916A26A887}"/>
              </a:ext>
            </a:extLst>
          </p:cNvPr>
          <p:cNvSpPr txBox="1"/>
          <p:nvPr/>
        </p:nvSpPr>
        <p:spPr>
          <a:xfrm>
            <a:off x="5547360" y="2260990"/>
            <a:ext cx="5212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400" dirty="0"/>
              <a:t>Attributs / variables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92903B-98E1-F336-B247-E5737A1A8011}"/>
              </a:ext>
            </a:extLst>
          </p:cNvPr>
          <p:cNvSpPr txBox="1"/>
          <p:nvPr/>
        </p:nvSpPr>
        <p:spPr>
          <a:xfrm>
            <a:off x="5547360" y="4077837"/>
            <a:ext cx="5212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400" dirty="0"/>
              <a:t>Même nom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73E2E9C-EB18-861E-413B-2EC94F100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90561"/>
            <a:ext cx="3315163" cy="121937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D8725F3-7A5D-6FF7-ED69-F2F1C4614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684" y="4539502"/>
            <a:ext cx="3181794" cy="1219370"/>
          </a:xfrm>
          <a:prstGeom prst="rect">
            <a:avLst/>
          </a:prstGeom>
        </p:spPr>
      </p:pic>
      <p:pic>
        <p:nvPicPr>
          <p:cNvPr id="41" name="Picture 40" descr="A picture containing LEGO, toy, scale model">
            <a:extLst>
              <a:ext uri="{FF2B5EF4-FFF2-40B4-BE49-F238E27FC236}">
                <a16:creationId xmlns:a16="http://schemas.microsoft.com/office/drawing/2014/main" id="{EFF6A222-4D9E-CE68-D4A1-2BD922C419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184" b="18245"/>
          <a:stretch/>
        </p:blipFill>
        <p:spPr>
          <a:xfrm>
            <a:off x="7717164" y="-645293"/>
            <a:ext cx="4376285" cy="407429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23FE5B0-450E-EB16-AEC1-F1466128BC25}"/>
              </a:ext>
            </a:extLst>
          </p:cNvPr>
          <p:cNvSpPr txBox="1"/>
          <p:nvPr/>
        </p:nvSpPr>
        <p:spPr>
          <a:xfrm>
            <a:off x="5547360" y="2280750"/>
            <a:ext cx="5212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400" dirty="0"/>
              <a:t>Fichiers imbriqués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C7B2747-6F58-F413-992C-F1C94AE0B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543" y="2800471"/>
            <a:ext cx="3448531" cy="84784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31A0E22-5B6F-C39C-9B37-3CF527ECF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9498" y="4973870"/>
            <a:ext cx="2333951" cy="72400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A8007FD-CBB2-CEB4-8263-639E4AA871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115337"/>
            <a:ext cx="3515216" cy="164805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7A48F33-2A44-C1C3-3070-5880703A2F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7776" y="2722294"/>
            <a:ext cx="4124901" cy="356284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CF350FD-1254-F4EF-B785-5B4886379F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39361" y="3535049"/>
            <a:ext cx="2981741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4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2" grpId="0"/>
      <p:bldP spid="32" grpId="1"/>
      <p:bldP spid="42" grpId="0"/>
      <p:bldP spid="4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1772" y="6356350"/>
            <a:ext cx="65023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Source : https://svelte.dev/tutorial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F7135-5306-ECBD-5FA9-0F729FA8699D}"/>
              </a:ext>
            </a:extLst>
          </p:cNvPr>
          <p:cNvSpPr txBox="1"/>
          <p:nvPr/>
        </p:nvSpPr>
        <p:spPr>
          <a:xfrm>
            <a:off x="4767715" y="1933586"/>
            <a:ext cx="6037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Props</a:t>
            </a:r>
          </a:p>
        </p:txBody>
      </p:sp>
      <p:pic>
        <p:nvPicPr>
          <p:cNvPr id="16" name="Picture 15" descr="A picture containing graphics, font, logo, symbol&#10;&#10;Description automatically generated">
            <a:extLst>
              <a:ext uri="{FF2B5EF4-FFF2-40B4-BE49-F238E27FC236}">
                <a16:creationId xmlns:a16="http://schemas.microsoft.com/office/drawing/2014/main" id="{73E32265-316B-C013-E132-38AF9A83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3" y="237669"/>
            <a:ext cx="3565979" cy="1528277"/>
          </a:xfrm>
          <a:prstGeom prst="rect">
            <a:avLst/>
          </a:prstGeom>
        </p:spPr>
      </p:pic>
      <p:pic>
        <p:nvPicPr>
          <p:cNvPr id="41" name="Picture 40" descr="A picture containing LEGO, toy, scale model">
            <a:extLst>
              <a:ext uri="{FF2B5EF4-FFF2-40B4-BE49-F238E27FC236}">
                <a16:creationId xmlns:a16="http://schemas.microsoft.com/office/drawing/2014/main" id="{EFF6A222-4D9E-CE68-D4A1-2BD922C41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184" b="18245"/>
          <a:stretch/>
        </p:blipFill>
        <p:spPr>
          <a:xfrm>
            <a:off x="7676146" y="-645293"/>
            <a:ext cx="4376285" cy="40742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26E7FE-C74F-C3E7-58CE-47B038523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442" y="2649224"/>
            <a:ext cx="3639058" cy="1495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F38917-A296-C248-DCCA-9505C867D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442" y="4337276"/>
            <a:ext cx="4382112" cy="1619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2AE3FA-83BE-F0CC-FD4D-BB9451A00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442" y="4337276"/>
            <a:ext cx="4258269" cy="16290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F2EA34-6046-694F-0778-7409C22B3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7840" y="5585225"/>
            <a:ext cx="1495634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8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1772" y="6356350"/>
            <a:ext cx="65023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Source : https://svelte.dev/tutorial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F7135-5306-ECBD-5FA9-0F729FA8699D}"/>
              </a:ext>
            </a:extLst>
          </p:cNvPr>
          <p:cNvSpPr txBox="1"/>
          <p:nvPr/>
        </p:nvSpPr>
        <p:spPr>
          <a:xfrm>
            <a:off x="4767715" y="1933586"/>
            <a:ext cx="6037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Dépendence</a:t>
            </a:r>
            <a:endParaRPr lang="fr-CA" sz="2400" dirty="0"/>
          </a:p>
        </p:txBody>
      </p:sp>
      <p:pic>
        <p:nvPicPr>
          <p:cNvPr id="16" name="Picture 15" descr="A picture containing graphics, font, logo, symbol&#10;&#10;Description automatically generated">
            <a:extLst>
              <a:ext uri="{FF2B5EF4-FFF2-40B4-BE49-F238E27FC236}">
                <a16:creationId xmlns:a16="http://schemas.microsoft.com/office/drawing/2014/main" id="{73E32265-316B-C013-E132-38AF9A83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3" y="237669"/>
            <a:ext cx="3565979" cy="1528277"/>
          </a:xfrm>
          <a:prstGeom prst="rect">
            <a:avLst/>
          </a:prstGeom>
        </p:spPr>
      </p:pic>
      <p:pic>
        <p:nvPicPr>
          <p:cNvPr id="41" name="Picture 40" descr="A picture containing LEGO, toy, scale model">
            <a:extLst>
              <a:ext uri="{FF2B5EF4-FFF2-40B4-BE49-F238E27FC236}">
                <a16:creationId xmlns:a16="http://schemas.microsoft.com/office/drawing/2014/main" id="{EFF6A222-4D9E-CE68-D4A1-2BD922C41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184" b="18245"/>
          <a:stretch/>
        </p:blipFill>
        <p:spPr>
          <a:xfrm>
            <a:off x="7676146" y="-645293"/>
            <a:ext cx="4376285" cy="40742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B5603E-297B-D836-B324-BA514AF89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715" y="2656238"/>
            <a:ext cx="4604885" cy="3155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A2CCDA-3335-60DC-D456-55697E5F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4289" y="4859401"/>
            <a:ext cx="2137212" cy="952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BC28A-D922-4806-EC7A-3F1718B5C110}"/>
              </a:ext>
            </a:extLst>
          </p:cNvPr>
          <p:cNvSpPr txBox="1"/>
          <p:nvPr/>
        </p:nvSpPr>
        <p:spPr>
          <a:xfrm>
            <a:off x="4767715" y="2477902"/>
            <a:ext cx="6037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Évènements</a:t>
            </a:r>
            <a:r>
              <a:rPr lang="fr-CA" sz="24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FAFB8-6F51-E877-DBBE-4DD98B7493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9680" y="3161861"/>
            <a:ext cx="3600953" cy="362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234411-3CA2-07E8-DEC3-B8BB0DE1AC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9680" y="3676273"/>
            <a:ext cx="4058216" cy="9716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AF6C4-18D8-7B90-DD90-A42A6FA8E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9680" y="4916370"/>
            <a:ext cx="3391373" cy="9050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C705DB-26B1-D2A9-18B2-5EFD30D85C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8716" y="3589739"/>
            <a:ext cx="3429479" cy="933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F90214-D8AC-76BE-01DC-1BB05C7AC2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76" y="4639922"/>
            <a:ext cx="3820058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8460" y="2377441"/>
            <a:ext cx="4587240" cy="906780"/>
          </a:xfrm>
        </p:spPr>
        <p:txBody>
          <a:bodyPr/>
          <a:lstStyle/>
          <a:p>
            <a:r>
              <a:rPr lang="en-US" sz="5400" dirty="0"/>
              <a:t>Wow !</a:t>
            </a:r>
          </a:p>
        </p:txBody>
      </p:sp>
    </p:spTree>
    <p:extLst>
      <p:ext uri="{BB962C8B-B14F-4D97-AF65-F5344CB8AC3E}">
        <p14:creationId xmlns:p14="http://schemas.microsoft.com/office/powerpoint/2010/main" val="138796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1772" y="6356350"/>
            <a:ext cx="65023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Source : https://svelte.dev/tutorial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F7135-5306-ECBD-5FA9-0F729FA8699D}"/>
              </a:ext>
            </a:extLst>
          </p:cNvPr>
          <p:cNvSpPr txBox="1"/>
          <p:nvPr/>
        </p:nvSpPr>
        <p:spPr>
          <a:xfrm>
            <a:off x="4767715" y="1933586"/>
            <a:ext cx="60379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Inline</a:t>
            </a:r>
            <a:r>
              <a:rPr lang="fr-CA" sz="2800" dirty="0"/>
              <a:t> conditions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CA" sz="2400" dirty="0"/>
              <a:t>if / </a:t>
            </a:r>
            <a:r>
              <a:rPr lang="fr-CA" sz="2400" dirty="0" err="1"/>
              <a:t>else</a:t>
            </a:r>
            <a:r>
              <a:rPr lang="fr-CA" sz="2400" dirty="0"/>
              <a:t> if / </a:t>
            </a:r>
            <a:r>
              <a:rPr lang="fr-CA" sz="2400" dirty="0" err="1"/>
              <a:t>else</a:t>
            </a:r>
            <a:endParaRPr lang="fr-CA" sz="2400" dirty="0"/>
          </a:p>
        </p:txBody>
      </p:sp>
      <p:pic>
        <p:nvPicPr>
          <p:cNvPr id="16" name="Picture 15" descr="A picture containing graphics, font, logo, symbol&#10;&#10;Description automatically generated">
            <a:extLst>
              <a:ext uri="{FF2B5EF4-FFF2-40B4-BE49-F238E27FC236}">
                <a16:creationId xmlns:a16="http://schemas.microsoft.com/office/drawing/2014/main" id="{73E32265-316B-C013-E132-38AF9A83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3" y="237669"/>
            <a:ext cx="3565979" cy="1528277"/>
          </a:xfrm>
          <a:prstGeom prst="rect">
            <a:avLst/>
          </a:prstGeom>
        </p:spPr>
      </p:pic>
      <p:pic>
        <p:nvPicPr>
          <p:cNvPr id="41" name="Picture 40" descr="A picture containing LEGO, toy, scale model">
            <a:extLst>
              <a:ext uri="{FF2B5EF4-FFF2-40B4-BE49-F238E27FC236}">
                <a16:creationId xmlns:a16="http://schemas.microsoft.com/office/drawing/2014/main" id="{EFF6A222-4D9E-CE68-D4A1-2BD922C41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184" b="18245"/>
          <a:stretch/>
        </p:blipFill>
        <p:spPr>
          <a:xfrm>
            <a:off x="7676146" y="-645293"/>
            <a:ext cx="4376285" cy="40742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719537-89EF-B265-A78A-C6988E205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560" y="3040969"/>
            <a:ext cx="3020776" cy="2669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6140E1-D327-358C-FA8F-6B5B7FEEE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1025" y="5796298"/>
            <a:ext cx="1933845" cy="257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C4F467-AB4E-931E-CB35-9C82F1728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5265" y="2833903"/>
            <a:ext cx="3516072" cy="321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1772" y="6356350"/>
            <a:ext cx="65023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Source : https://svelte.dev/tutorial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F7135-5306-ECBD-5FA9-0F729FA8699D}"/>
              </a:ext>
            </a:extLst>
          </p:cNvPr>
          <p:cNvSpPr txBox="1"/>
          <p:nvPr/>
        </p:nvSpPr>
        <p:spPr>
          <a:xfrm>
            <a:off x="4767715" y="1933586"/>
            <a:ext cx="60379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Inline</a:t>
            </a:r>
            <a:r>
              <a:rPr lang="fr-CA" sz="2800" dirty="0"/>
              <a:t> conditions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CA" sz="2400" dirty="0"/>
              <a:t>for / </a:t>
            </a:r>
            <a:r>
              <a:rPr lang="fr-CA" sz="2400" dirty="0" err="1"/>
              <a:t>each</a:t>
            </a:r>
            <a:endParaRPr lang="fr-CA" sz="2400" dirty="0"/>
          </a:p>
        </p:txBody>
      </p:sp>
      <p:pic>
        <p:nvPicPr>
          <p:cNvPr id="16" name="Picture 15" descr="A picture containing graphics, font, logo, symbol&#10;&#10;Description automatically generated">
            <a:extLst>
              <a:ext uri="{FF2B5EF4-FFF2-40B4-BE49-F238E27FC236}">
                <a16:creationId xmlns:a16="http://schemas.microsoft.com/office/drawing/2014/main" id="{73E32265-316B-C013-E132-38AF9A83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3" y="237669"/>
            <a:ext cx="3565979" cy="1528277"/>
          </a:xfrm>
          <a:prstGeom prst="rect">
            <a:avLst/>
          </a:prstGeom>
        </p:spPr>
      </p:pic>
      <p:pic>
        <p:nvPicPr>
          <p:cNvPr id="41" name="Picture 40" descr="A picture containing LEGO, toy, scale model">
            <a:extLst>
              <a:ext uri="{FF2B5EF4-FFF2-40B4-BE49-F238E27FC236}">
                <a16:creationId xmlns:a16="http://schemas.microsoft.com/office/drawing/2014/main" id="{EFF6A222-4D9E-CE68-D4A1-2BD922C41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184" b="18245"/>
          <a:stretch/>
        </p:blipFill>
        <p:spPr>
          <a:xfrm>
            <a:off x="7676146" y="-645293"/>
            <a:ext cx="4376285" cy="4074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8ED0F5-39C1-AE0C-FC02-BEAC70251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807" y="2998447"/>
            <a:ext cx="2780553" cy="13302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871622-E3BE-8C38-CD07-110541A35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8076" y="2845813"/>
            <a:ext cx="2612062" cy="35105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6B4633-165E-F14F-6967-CE12E17B8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2416" y="4718381"/>
            <a:ext cx="2791215" cy="14765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621068-0406-18D0-6B68-F8BFB0EE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2972" y="3120746"/>
            <a:ext cx="291505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3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1772" y="6356350"/>
            <a:ext cx="65023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Source : https://svelte.dev/tutorial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F7135-5306-ECBD-5FA9-0F729FA8699D}"/>
              </a:ext>
            </a:extLst>
          </p:cNvPr>
          <p:cNvSpPr txBox="1"/>
          <p:nvPr/>
        </p:nvSpPr>
        <p:spPr>
          <a:xfrm>
            <a:off x="4695695" y="1866132"/>
            <a:ext cx="6037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Key / Component</a:t>
            </a:r>
          </a:p>
        </p:txBody>
      </p:sp>
      <p:pic>
        <p:nvPicPr>
          <p:cNvPr id="16" name="Picture 15" descr="A picture containing graphics, font, logo, symbol&#10;&#10;Description automatically generated">
            <a:extLst>
              <a:ext uri="{FF2B5EF4-FFF2-40B4-BE49-F238E27FC236}">
                <a16:creationId xmlns:a16="http://schemas.microsoft.com/office/drawing/2014/main" id="{73E32265-316B-C013-E132-38AF9A83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3" y="237669"/>
            <a:ext cx="3565979" cy="1528277"/>
          </a:xfrm>
          <a:prstGeom prst="rect">
            <a:avLst/>
          </a:prstGeom>
        </p:spPr>
      </p:pic>
      <p:pic>
        <p:nvPicPr>
          <p:cNvPr id="41" name="Picture 40" descr="A picture containing LEGO, toy, scale model">
            <a:extLst>
              <a:ext uri="{FF2B5EF4-FFF2-40B4-BE49-F238E27FC236}">
                <a16:creationId xmlns:a16="http://schemas.microsoft.com/office/drawing/2014/main" id="{EFF6A222-4D9E-CE68-D4A1-2BD922C41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184" b="18245"/>
          <a:stretch/>
        </p:blipFill>
        <p:spPr>
          <a:xfrm>
            <a:off x="7676146" y="-645293"/>
            <a:ext cx="4376285" cy="4074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BC362F-B45C-1DFB-DB14-26F3DA4FC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370" y="2774140"/>
            <a:ext cx="3253130" cy="34087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A59E0D-2A6A-174B-A4E6-408341719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730" y="2572663"/>
            <a:ext cx="2478381" cy="381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1772" y="6356350"/>
            <a:ext cx="65023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Source : https://svelte.dev/tutorial/await-blocks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F7135-5306-ECBD-5FA9-0F729FA8699D}"/>
              </a:ext>
            </a:extLst>
          </p:cNvPr>
          <p:cNvSpPr txBox="1"/>
          <p:nvPr/>
        </p:nvSpPr>
        <p:spPr>
          <a:xfrm>
            <a:off x="4695695" y="1866132"/>
            <a:ext cx="6037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Await</a:t>
            </a:r>
            <a:endParaRPr lang="fr-CA" sz="2800" dirty="0"/>
          </a:p>
        </p:txBody>
      </p:sp>
      <p:pic>
        <p:nvPicPr>
          <p:cNvPr id="16" name="Picture 15" descr="A picture containing graphics, font, logo, symbol&#10;&#10;Description automatically generated">
            <a:extLst>
              <a:ext uri="{FF2B5EF4-FFF2-40B4-BE49-F238E27FC236}">
                <a16:creationId xmlns:a16="http://schemas.microsoft.com/office/drawing/2014/main" id="{73E32265-316B-C013-E132-38AF9A83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3" y="237669"/>
            <a:ext cx="3565979" cy="1528277"/>
          </a:xfrm>
          <a:prstGeom prst="rect">
            <a:avLst/>
          </a:prstGeom>
        </p:spPr>
      </p:pic>
      <p:pic>
        <p:nvPicPr>
          <p:cNvPr id="41" name="Picture 40" descr="A picture containing LEGO, toy, scale model">
            <a:extLst>
              <a:ext uri="{FF2B5EF4-FFF2-40B4-BE49-F238E27FC236}">
                <a16:creationId xmlns:a16="http://schemas.microsoft.com/office/drawing/2014/main" id="{EFF6A222-4D9E-CE68-D4A1-2BD922C41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184" b="18245"/>
          <a:stretch/>
        </p:blipFill>
        <p:spPr>
          <a:xfrm>
            <a:off x="7676146" y="-645293"/>
            <a:ext cx="4376285" cy="40742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A78D62-634C-8BDB-13B0-D62DFF72C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007" y="2582756"/>
            <a:ext cx="3959007" cy="3441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A1FEB3-5D6C-47A2-8064-86DBBDAFA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791" y="3429000"/>
            <a:ext cx="3315163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7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1772" y="6356350"/>
            <a:ext cx="65023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Source : https://kit.svelte.dev/ &amp; </a:t>
            </a:r>
            <a:r>
              <a:rPr lang="fr-CA" sz="900" dirty="0"/>
              <a:t>https://svelte.dev/docs</a:t>
            </a:r>
            <a:r>
              <a:rPr lang="en-US" sz="900" dirty="0"/>
              <a:t> </a:t>
            </a:r>
            <a:r>
              <a:rPr lang="en-US" dirty="0"/>
              <a:t>(</a:t>
            </a:r>
            <a:r>
              <a:rPr lang="en-US" dirty="0" err="1"/>
              <a:t>starup</a:t>
            </a:r>
            <a:r>
              <a:rPr lang="en-US" dirty="0"/>
              <a:t>)</a:t>
            </a:r>
            <a:endParaRPr lang="fr-CA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F7135-5306-ECBD-5FA9-0F729FA8699D}"/>
              </a:ext>
            </a:extLst>
          </p:cNvPr>
          <p:cNvSpPr txBox="1"/>
          <p:nvPr/>
        </p:nvSpPr>
        <p:spPr>
          <a:xfrm>
            <a:off x="5148715" y="2025026"/>
            <a:ext cx="4033385" cy="325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800" dirty="0"/>
              <a:t>Framework </a:t>
            </a:r>
            <a:r>
              <a:rPr lang="fr-CA" sz="2800" dirty="0" err="1"/>
              <a:t>Additionel</a:t>
            </a:r>
            <a:endParaRPr lang="fr-CA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800" dirty="0"/>
              <a:t>Flexibilité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800" dirty="0"/>
              <a:t>SSR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800" dirty="0"/>
              <a:t>Pre-</a:t>
            </a:r>
            <a:r>
              <a:rPr lang="fr-CA" sz="2800" dirty="0" err="1"/>
              <a:t>rendered</a:t>
            </a:r>
            <a:r>
              <a:rPr lang="fr-CA" sz="2800" dirty="0"/>
              <a:t> page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800" dirty="0"/>
              <a:t>Client-</a:t>
            </a:r>
            <a:r>
              <a:rPr lang="fr-CA" sz="2800" dirty="0" err="1"/>
              <a:t>Side</a:t>
            </a:r>
            <a:r>
              <a:rPr lang="fr-CA" sz="2800" dirty="0"/>
              <a:t> </a:t>
            </a:r>
            <a:r>
              <a:rPr lang="fr-CA" sz="2800" dirty="0" err="1"/>
              <a:t>routing</a:t>
            </a:r>
            <a:r>
              <a:rPr lang="fr-CA" sz="2800" dirty="0"/>
              <a:t> </a:t>
            </a:r>
          </a:p>
        </p:txBody>
      </p:sp>
      <p:pic>
        <p:nvPicPr>
          <p:cNvPr id="16" name="Picture 15" descr="A picture containing graphics, font, logo, symbol&#10;&#10;Description automatically generated">
            <a:extLst>
              <a:ext uri="{FF2B5EF4-FFF2-40B4-BE49-F238E27FC236}">
                <a16:creationId xmlns:a16="http://schemas.microsoft.com/office/drawing/2014/main" id="{73E32265-316B-C013-E132-38AF9A83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3" y="237669"/>
            <a:ext cx="3565979" cy="1528277"/>
          </a:xfrm>
          <a:prstGeom prst="rect">
            <a:avLst/>
          </a:prstGeom>
        </p:spPr>
      </p:pic>
      <p:pic>
        <p:nvPicPr>
          <p:cNvPr id="41" name="Picture 40" descr="A picture containing LEGO, toy, scale model">
            <a:extLst>
              <a:ext uri="{FF2B5EF4-FFF2-40B4-BE49-F238E27FC236}">
                <a16:creationId xmlns:a16="http://schemas.microsoft.com/office/drawing/2014/main" id="{EFF6A222-4D9E-CE68-D4A1-2BD922C41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184" b="18245"/>
          <a:stretch/>
        </p:blipFill>
        <p:spPr>
          <a:xfrm>
            <a:off x="7676146" y="-645293"/>
            <a:ext cx="4376285" cy="4074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D00BF-17BB-87DE-112C-44D93F828C8B}"/>
              </a:ext>
            </a:extLst>
          </p:cNvPr>
          <p:cNvSpPr txBox="1"/>
          <p:nvPr/>
        </p:nvSpPr>
        <p:spPr>
          <a:xfrm>
            <a:off x="5148715" y="1001807"/>
            <a:ext cx="403338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800" dirty="0" err="1"/>
              <a:t>SvelteKit</a:t>
            </a:r>
            <a:endParaRPr lang="fr-CA" sz="4800" dirty="0"/>
          </a:p>
          <a:p>
            <a:endParaRPr lang="fr-C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45DB0-85D9-DAD8-8A4B-8FB376D1D365}"/>
              </a:ext>
            </a:extLst>
          </p:cNvPr>
          <p:cNvSpPr txBox="1"/>
          <p:nvPr/>
        </p:nvSpPr>
        <p:spPr>
          <a:xfrm>
            <a:off x="5148715" y="2029926"/>
            <a:ext cx="40333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800" dirty="0"/>
              <a:t>CSRF protection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800" dirty="0"/>
              <a:t>DB </a:t>
            </a:r>
            <a:r>
              <a:rPr lang="fr-CA" sz="2800" dirty="0" err="1"/>
              <a:t>connection</a:t>
            </a:r>
            <a:endParaRPr lang="fr-CA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800" dirty="0"/>
              <a:t>File system </a:t>
            </a:r>
            <a:r>
              <a:rPr lang="fr-CA" sz="2800" dirty="0" err="1"/>
              <a:t>routing</a:t>
            </a:r>
            <a:endParaRPr lang="fr-CA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CA"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82E6A4-C1FF-AF06-7552-5BEF8AD1D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446" y="4128538"/>
            <a:ext cx="1495634" cy="19910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24C9C9-CBE3-C4DA-3BD7-37B65058F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1188" y="4128539"/>
            <a:ext cx="1428949" cy="19910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BF49D5-1572-CECB-D6DA-83BB34893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1320" y="4128540"/>
            <a:ext cx="1486107" cy="19910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3879ADE-E31A-3E23-C031-9730666D36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1364" y="4584587"/>
            <a:ext cx="6077798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1772" y="6356350"/>
            <a:ext cx="65023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Source : https://krausest.github.io/js-framework-benchmark/2023/table_chrome_113.0.5672.63.html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F7135-5306-ECBD-5FA9-0F729FA8699D}"/>
              </a:ext>
            </a:extLst>
          </p:cNvPr>
          <p:cNvSpPr txBox="1"/>
          <p:nvPr/>
        </p:nvSpPr>
        <p:spPr>
          <a:xfrm>
            <a:off x="4767715" y="1933586"/>
            <a:ext cx="6037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Benchmarks- It’s fast !</a:t>
            </a:r>
          </a:p>
        </p:txBody>
      </p:sp>
      <p:pic>
        <p:nvPicPr>
          <p:cNvPr id="16" name="Picture 15" descr="A picture containing graphics, font, logo, symbol&#10;&#10;Description automatically generated">
            <a:extLst>
              <a:ext uri="{FF2B5EF4-FFF2-40B4-BE49-F238E27FC236}">
                <a16:creationId xmlns:a16="http://schemas.microsoft.com/office/drawing/2014/main" id="{73E32265-316B-C013-E132-38AF9A83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3" y="237669"/>
            <a:ext cx="3565979" cy="1528277"/>
          </a:xfrm>
          <a:prstGeom prst="rect">
            <a:avLst/>
          </a:prstGeom>
        </p:spPr>
      </p:pic>
      <p:pic>
        <p:nvPicPr>
          <p:cNvPr id="41" name="Picture 40" descr="A picture containing LEGO, toy, scale model">
            <a:extLst>
              <a:ext uri="{FF2B5EF4-FFF2-40B4-BE49-F238E27FC236}">
                <a16:creationId xmlns:a16="http://schemas.microsoft.com/office/drawing/2014/main" id="{EFF6A222-4D9E-CE68-D4A1-2BD922C41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184" b="18245"/>
          <a:stretch/>
        </p:blipFill>
        <p:spPr>
          <a:xfrm>
            <a:off x="7676146" y="-645293"/>
            <a:ext cx="4376285" cy="40742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66872C-D013-5A8D-9A10-1493EC058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319" y="2849178"/>
            <a:ext cx="3269679" cy="3104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5C616-AB1D-6246-3AFF-F690D70DE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872" y="2849178"/>
            <a:ext cx="3380608" cy="305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F7135-5306-ECBD-5FA9-0F729FA8699D}"/>
              </a:ext>
            </a:extLst>
          </p:cNvPr>
          <p:cNvSpPr txBox="1"/>
          <p:nvPr/>
        </p:nvSpPr>
        <p:spPr>
          <a:xfrm>
            <a:off x="5315858" y="1874728"/>
            <a:ext cx="603794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800" dirty="0"/>
              <a:t>Par </a:t>
            </a:r>
            <a:r>
              <a:rPr lang="fr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Rich Harris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800" dirty="0"/>
              <a:t>Frontend Framework</a:t>
            </a:r>
            <a:endParaRPr lang="fr-CA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800" dirty="0"/>
              <a:t>Compiler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Ø</a:t>
            </a:r>
            <a:r>
              <a:rPr lang="fr-CA" sz="2800" b="0" i="0" dirty="0">
                <a:solidFill>
                  <a:srgbClr val="202124"/>
                </a:solidFill>
                <a:effectLst/>
                <a:latin typeface="Google Sans"/>
              </a:rPr>
              <a:t> Virtual DOM</a:t>
            </a:r>
            <a:endParaRPr lang="fr-CA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800" dirty="0"/>
              <a:t>Réactif, out of the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6" name="Picture 15" descr="A picture containing graphics, font, logo, symbol&#10;&#10;Description automatically generated">
            <a:extLst>
              <a:ext uri="{FF2B5EF4-FFF2-40B4-BE49-F238E27FC236}">
                <a16:creationId xmlns:a16="http://schemas.microsoft.com/office/drawing/2014/main" id="{73E32265-316B-C013-E132-38AF9A83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3" y="237669"/>
            <a:ext cx="3565979" cy="1528277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EFCD473F-3FBA-6BCD-108F-84D57CA8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1772" y="6356350"/>
            <a:ext cx="65023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Source : https://svelte.dev/blog/svelte-3-rethinking-reactivity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1772" y="6356350"/>
            <a:ext cx="65023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Source : https://kit.svelte.dev/</a:t>
            </a:r>
          </a:p>
        </p:txBody>
      </p:sp>
      <p:pic>
        <p:nvPicPr>
          <p:cNvPr id="16" name="Picture 15" descr="A picture containing graphics, font, logo, symbol&#10;&#10;Description automatically generated">
            <a:extLst>
              <a:ext uri="{FF2B5EF4-FFF2-40B4-BE49-F238E27FC236}">
                <a16:creationId xmlns:a16="http://schemas.microsoft.com/office/drawing/2014/main" id="{73E32265-316B-C013-E132-38AF9A83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3" y="237669"/>
            <a:ext cx="3565979" cy="1528277"/>
          </a:xfrm>
          <a:prstGeom prst="rect">
            <a:avLst/>
          </a:prstGeom>
        </p:spPr>
      </p:pic>
      <p:pic>
        <p:nvPicPr>
          <p:cNvPr id="41" name="Picture 40" descr="A picture containing LEGO, toy, scale model">
            <a:extLst>
              <a:ext uri="{FF2B5EF4-FFF2-40B4-BE49-F238E27FC236}">
                <a16:creationId xmlns:a16="http://schemas.microsoft.com/office/drawing/2014/main" id="{EFF6A222-4D9E-CE68-D4A1-2BD922C41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184" b="18245"/>
          <a:stretch/>
        </p:blipFill>
        <p:spPr>
          <a:xfrm>
            <a:off x="7676146" y="-645293"/>
            <a:ext cx="4376285" cy="4074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D00BF-17BB-87DE-112C-44D93F828C8B}"/>
              </a:ext>
            </a:extLst>
          </p:cNvPr>
          <p:cNvSpPr txBox="1"/>
          <p:nvPr/>
        </p:nvSpPr>
        <p:spPr>
          <a:xfrm>
            <a:off x="4938403" y="1641887"/>
            <a:ext cx="403338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800" dirty="0"/>
              <a:t>Implémenter!</a:t>
            </a:r>
          </a:p>
          <a:p>
            <a:endParaRPr lang="fr-CA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BB3EB-8B49-B779-C68D-73602E9F0EF9}"/>
              </a:ext>
            </a:extLst>
          </p:cNvPr>
          <p:cNvSpPr txBox="1"/>
          <p:nvPr/>
        </p:nvSpPr>
        <p:spPr>
          <a:xfrm>
            <a:off x="4938403" y="2903771"/>
            <a:ext cx="40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https://svelte.dev/docs</a:t>
            </a:r>
          </a:p>
        </p:txBody>
      </p:sp>
    </p:spTree>
    <p:extLst>
      <p:ext uri="{BB962C8B-B14F-4D97-AF65-F5344CB8AC3E}">
        <p14:creationId xmlns:p14="http://schemas.microsoft.com/office/powerpoint/2010/main" val="418871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724" y="2809875"/>
            <a:ext cx="6696075" cy="1909763"/>
          </a:xfrm>
        </p:spPr>
        <p:txBody>
          <a:bodyPr/>
          <a:lstStyle/>
          <a:p>
            <a:r>
              <a:rPr lang="en-US" dirty="0"/>
              <a:t>Questions ?</a:t>
            </a:r>
          </a:p>
        </p:txBody>
      </p:sp>
      <p:pic>
        <p:nvPicPr>
          <p:cNvPr id="9" name="Picture 8" descr="A picture containing graphics, font, logo, symbol&#10;&#10;Description automatically generated">
            <a:extLst>
              <a:ext uri="{FF2B5EF4-FFF2-40B4-BE49-F238E27FC236}">
                <a16:creationId xmlns:a16="http://schemas.microsoft.com/office/drawing/2014/main" id="{6CA7A4DD-7745-39EC-918B-5AD96A1B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3" y="237669"/>
            <a:ext cx="3565979" cy="1528277"/>
          </a:xfrm>
          <a:prstGeom prst="rect">
            <a:avLst/>
          </a:prstGeom>
        </p:spPr>
      </p:pic>
      <p:pic>
        <p:nvPicPr>
          <p:cNvPr id="10" name="Picture 9" descr="A person leaning on a question mark&#10;&#10;Description automatically generated with medium confidence">
            <a:extLst>
              <a:ext uri="{FF2B5EF4-FFF2-40B4-BE49-F238E27FC236}">
                <a16:creationId xmlns:a16="http://schemas.microsoft.com/office/drawing/2014/main" id="{02C094AB-615F-F7C8-174C-20378647E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870" y="2155461"/>
            <a:ext cx="3954959" cy="395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Merci 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r>
              <a:rPr lang="en-US" dirty="0"/>
              <a:t>Delfik Latulippe</a:t>
            </a:r>
          </a:p>
          <a:p>
            <a:r>
              <a:rPr lang="en-US" dirty="0"/>
              <a:t>@multihexa2023</a:t>
            </a: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1772" y="6356350"/>
            <a:ext cx="65023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Source : https://svelte.dev/blog/svelte-3-rethinking-reactivity &amp; https://en.wikipedia.org/wiki/Svelte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F7135-5306-ECBD-5FA9-0F729FA8699D}"/>
              </a:ext>
            </a:extLst>
          </p:cNvPr>
          <p:cNvSpPr txBox="1"/>
          <p:nvPr/>
        </p:nvSpPr>
        <p:spPr>
          <a:xfrm>
            <a:off x="4996315" y="1707890"/>
            <a:ext cx="6037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Version 1 – 29 novembre 2016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Version 2 – 19 avril 2018</a:t>
            </a:r>
          </a:p>
        </p:txBody>
      </p:sp>
      <p:pic>
        <p:nvPicPr>
          <p:cNvPr id="16" name="Picture 15" descr="A picture containing graphics, font, logo, symbol&#10;&#10;Description automatically generated">
            <a:extLst>
              <a:ext uri="{FF2B5EF4-FFF2-40B4-BE49-F238E27FC236}">
                <a16:creationId xmlns:a16="http://schemas.microsoft.com/office/drawing/2014/main" id="{73E32265-316B-C013-E132-38AF9A83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3" y="237669"/>
            <a:ext cx="3565979" cy="15282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087FA7-ADAA-DE19-5FA9-BDF87B59D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520"/>
          <a:stretch/>
        </p:blipFill>
        <p:spPr>
          <a:xfrm>
            <a:off x="5365592" y="2661997"/>
            <a:ext cx="4968580" cy="1240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F01CD-1055-2988-050E-C5C4807D28B6}"/>
              </a:ext>
            </a:extLst>
          </p:cNvPr>
          <p:cNvSpPr txBox="1"/>
          <p:nvPr/>
        </p:nvSpPr>
        <p:spPr>
          <a:xfrm>
            <a:off x="4996315" y="401760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Version 3 – 21 avril 2019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99D620-298F-F842-FE27-3CD3F1495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886" y="4591186"/>
            <a:ext cx="4866450" cy="666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C643F4-981A-B450-4538-FE3ACF94C110}"/>
              </a:ext>
            </a:extLst>
          </p:cNvPr>
          <p:cNvSpPr txBox="1"/>
          <p:nvPr/>
        </p:nvSpPr>
        <p:spPr>
          <a:xfrm>
            <a:off x="4996315" y="5237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Version 3.59.1 (</a:t>
            </a:r>
            <a:r>
              <a:rPr lang="fr-CA" sz="2800" dirty="0" err="1"/>
              <a:t>latest</a:t>
            </a:r>
            <a:r>
              <a:rPr lang="fr-CA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011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2680" y="848038"/>
            <a:ext cx="5074920" cy="694451"/>
          </a:xfrm>
        </p:spPr>
        <p:txBody>
          <a:bodyPr/>
          <a:lstStyle/>
          <a:p>
            <a:r>
              <a:rPr lang="en-US" dirty="0"/>
              <a:t>Achievements</a:t>
            </a:r>
            <a:br>
              <a:rPr lang="en-US" dirty="0"/>
            </a:br>
            <a:r>
              <a:rPr lang="en-US" dirty="0"/>
              <a:t>20/21/22</a:t>
            </a:r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126EA655-E314-0568-857B-DE10D34E7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680" y="2329633"/>
            <a:ext cx="5562455" cy="2682602"/>
          </a:xfrm>
          <a:prstGeom prst="rect">
            <a:avLst/>
          </a:prstGeom>
        </p:spPr>
      </p:pic>
      <p:pic>
        <p:nvPicPr>
          <p:cNvPr id="12" name="Picture 11">
            <a:hlinkClick r:id="rId5"/>
            <a:extLst>
              <a:ext uri="{FF2B5EF4-FFF2-40B4-BE49-F238E27FC236}">
                <a16:creationId xmlns:a16="http://schemas.microsoft.com/office/drawing/2014/main" id="{B69BC7E8-E5FD-F2B3-71DE-6BE48EF13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654" y="2267670"/>
            <a:ext cx="5792050" cy="2893177"/>
          </a:xfrm>
          <a:prstGeom prst="rect">
            <a:avLst/>
          </a:prstGeom>
        </p:spPr>
      </p:pic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347298A1-1B93-A621-A480-5CA3ED0E69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4666" y="2246008"/>
            <a:ext cx="5867359" cy="2936503"/>
          </a:xfrm>
          <a:prstGeom prst="rect">
            <a:avLst/>
          </a:prstGeom>
        </p:spPr>
      </p:pic>
      <p:pic>
        <p:nvPicPr>
          <p:cNvPr id="16" name="Picture 15">
            <a:hlinkClick r:id="rId9"/>
            <a:extLst>
              <a:ext uri="{FF2B5EF4-FFF2-40B4-BE49-F238E27FC236}">
                <a16:creationId xmlns:a16="http://schemas.microsoft.com/office/drawing/2014/main" id="{4F403811-5145-A9DD-B051-3A47145480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9321" y="2456582"/>
            <a:ext cx="5985260" cy="2682602"/>
          </a:xfrm>
          <a:prstGeom prst="rect">
            <a:avLst/>
          </a:prstGeom>
        </p:spPr>
      </p:pic>
      <p:pic>
        <p:nvPicPr>
          <p:cNvPr id="18" name="Picture 17">
            <a:hlinkClick r:id="rId11"/>
            <a:extLst>
              <a:ext uri="{FF2B5EF4-FFF2-40B4-BE49-F238E27FC236}">
                <a16:creationId xmlns:a16="http://schemas.microsoft.com/office/drawing/2014/main" id="{0F8D3496-7072-27BE-A19D-AF854A06A7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4666" y="2329633"/>
            <a:ext cx="5913413" cy="305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45285C34-377C-D880-DAA3-537BC01B4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07" y="0"/>
            <a:ext cx="3972999" cy="23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1772" y="6356350"/>
            <a:ext cx="65023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https://svelte.dev/docs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F7135-5306-ECBD-5FA9-0F729FA8699D}"/>
              </a:ext>
            </a:extLst>
          </p:cNvPr>
          <p:cNvSpPr txBox="1"/>
          <p:nvPr/>
        </p:nvSpPr>
        <p:spPr>
          <a:xfrm>
            <a:off x="4439696" y="1985923"/>
            <a:ext cx="603794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800" dirty="0"/>
              <a:t>Quelques points négatifs …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/>
              <a:t>Pas le plus connu / courant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/>
              <a:t>Petite part du marché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/>
              <a:t>Pas beaucoup d’emplois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/>
              <a:t>Pas beaucoup d’outils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/>
              <a:t>Difficile de changer …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fr-CA" sz="2800" dirty="0"/>
          </a:p>
          <a:p>
            <a:endParaRPr lang="fr-CA" sz="2800" dirty="0"/>
          </a:p>
        </p:txBody>
      </p:sp>
      <p:pic>
        <p:nvPicPr>
          <p:cNvPr id="16" name="Picture 15" descr="A picture containing graphics, font, logo, symbol&#10;&#10;Description automatically generated">
            <a:extLst>
              <a:ext uri="{FF2B5EF4-FFF2-40B4-BE49-F238E27FC236}">
                <a16:creationId xmlns:a16="http://schemas.microsoft.com/office/drawing/2014/main" id="{73E32265-316B-C013-E132-38AF9A83E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93" y="237669"/>
            <a:ext cx="3565979" cy="1528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C4F9C1-8FAD-DBFC-2E0C-ED0FEC11EEDB}"/>
              </a:ext>
            </a:extLst>
          </p:cNvPr>
          <p:cNvSpPr txBox="1"/>
          <p:nvPr/>
        </p:nvSpPr>
        <p:spPr>
          <a:xfrm>
            <a:off x="4439696" y="1985923"/>
            <a:ext cx="603794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800" dirty="0"/>
              <a:t>Points positifs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/>
              <a:t>Facile d’apprentissage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/>
              <a:t>Programmation instinctive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/>
              <a:t>Performance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/>
              <a:t>OS / Communauté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/>
              <a:t>Proche du Vanilla JS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/>
              <a:t>Rapidité de développement</a:t>
            </a:r>
          </a:p>
          <a:p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319874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1772" y="6356350"/>
            <a:ext cx="65023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Source : https://svelte.dev/blog/write-less-code &amp; https://svelte.dev/blog/svelte-3-rethinking-reactivity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6" name="Picture 15" descr="A picture containing graphics, font, logo, symbol&#10;&#10;Description automatically generated">
            <a:extLst>
              <a:ext uri="{FF2B5EF4-FFF2-40B4-BE49-F238E27FC236}">
                <a16:creationId xmlns:a16="http://schemas.microsoft.com/office/drawing/2014/main" id="{73E32265-316B-C013-E132-38AF9A83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3" y="237669"/>
            <a:ext cx="3565979" cy="1528277"/>
          </a:xfrm>
          <a:prstGeom prst="rect">
            <a:avLst/>
          </a:prstGeom>
        </p:spPr>
      </p:pic>
      <p:pic>
        <p:nvPicPr>
          <p:cNvPr id="4" name="Picture 3" descr="A picture containing graphics, logo, symbol, font&#10;&#10;Description automatically generated">
            <a:extLst>
              <a:ext uri="{FF2B5EF4-FFF2-40B4-BE49-F238E27FC236}">
                <a16:creationId xmlns:a16="http://schemas.microsoft.com/office/drawing/2014/main" id="{3EB1D56D-6751-5966-3CC6-AD48F46E1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069" y="3260952"/>
            <a:ext cx="3925723" cy="1014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A5849B-D42A-76A6-5413-A11247C897B1}"/>
              </a:ext>
            </a:extLst>
          </p:cNvPr>
          <p:cNvSpPr txBox="1"/>
          <p:nvPr/>
        </p:nvSpPr>
        <p:spPr>
          <a:xfrm>
            <a:off x="4497192" y="2218925"/>
            <a:ext cx="6166985" cy="242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800" dirty="0"/>
              <a:t>Moins de code …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/>
              <a:t>Approche simple &amp; logique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/>
              <a:t>Plus lisible / Facile à comprendre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CA"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4E0BCA-A618-FBD0-2077-649D1C8E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871" y="2759699"/>
            <a:ext cx="6874328" cy="5012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A85619-C121-FFDE-404A-8868C7A7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674" y="2094174"/>
            <a:ext cx="3925723" cy="42101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76679E-8B02-9D07-E3F2-CCCC38BEC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9549" y="3846521"/>
            <a:ext cx="3486637" cy="24577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DABAB0-8CE0-FE27-78CE-47D0789155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7192" y="2879386"/>
            <a:ext cx="3002133" cy="7631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B97B68-7651-F7BC-F3A2-D836F5314A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5607" y="3202015"/>
            <a:ext cx="2076740" cy="12860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FC9725E-1515-BE4B-98EB-FF7DC5829D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3229" y="3178059"/>
            <a:ext cx="3124636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1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12265 4.44444E-6 C 0.17747 4.44444E-6 0.24531 -0.10209 0.24531 -0.18473 L 0.24531 -0.36922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1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8460" y="2377441"/>
            <a:ext cx="4587240" cy="906780"/>
          </a:xfrm>
        </p:spPr>
        <p:txBody>
          <a:bodyPr/>
          <a:lstStyle/>
          <a:p>
            <a:r>
              <a:rPr lang="en-US" sz="5400" dirty="0"/>
              <a:t>Comment ?</a:t>
            </a:r>
          </a:p>
        </p:txBody>
      </p:sp>
    </p:spTree>
    <p:extLst>
      <p:ext uri="{BB962C8B-B14F-4D97-AF65-F5344CB8AC3E}">
        <p14:creationId xmlns:p14="http://schemas.microsoft.com/office/powerpoint/2010/main" val="29414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eaning on a question mark&#10;&#10;Description automatically generated with medium confidence">
            <a:extLst>
              <a:ext uri="{FF2B5EF4-FFF2-40B4-BE49-F238E27FC236}">
                <a16:creationId xmlns:a16="http://schemas.microsoft.com/office/drawing/2014/main" id="{DF2A0C59-5625-4445-DF74-77F89BA82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226" y="2460261"/>
            <a:ext cx="3954959" cy="395495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1772" y="6356350"/>
            <a:ext cx="65023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Source : https://svelte.dev/blog/svelte-3-rethinking-reactivity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F7135-5306-ECBD-5FA9-0F729FA8699D}"/>
              </a:ext>
            </a:extLst>
          </p:cNvPr>
          <p:cNvSpPr txBox="1"/>
          <p:nvPr/>
        </p:nvSpPr>
        <p:spPr>
          <a:xfrm>
            <a:off x="4996315" y="1706359"/>
            <a:ext cx="4376285" cy="1568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Compileur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/>
              <a:t>Fait des ajustements derrière la scène</a:t>
            </a:r>
          </a:p>
        </p:txBody>
      </p:sp>
      <p:pic>
        <p:nvPicPr>
          <p:cNvPr id="16" name="Picture 15" descr="A picture containing graphics, font, logo, symbol&#10;&#10;Description automatically generated">
            <a:extLst>
              <a:ext uri="{FF2B5EF4-FFF2-40B4-BE49-F238E27FC236}">
                <a16:creationId xmlns:a16="http://schemas.microsoft.com/office/drawing/2014/main" id="{73E32265-316B-C013-E132-38AF9A83E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3" y="237669"/>
            <a:ext cx="3565979" cy="1528277"/>
          </a:xfrm>
          <a:prstGeom prst="rect">
            <a:avLst/>
          </a:prstGeom>
        </p:spPr>
      </p:pic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F56F913F-1A5C-ACA6-A1B0-284042589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597" y="3297194"/>
            <a:ext cx="3172268" cy="3715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B5B316-C5C1-EBE4-9DF9-DF1A566181B1}"/>
              </a:ext>
            </a:extLst>
          </p:cNvPr>
          <p:cNvSpPr txBox="1"/>
          <p:nvPr/>
        </p:nvSpPr>
        <p:spPr>
          <a:xfrm>
            <a:off x="4996315" y="3747359"/>
            <a:ext cx="4201025" cy="224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/>
              <a:t>Transforme notre code en vanilla !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/>
              <a:t>Donc, pas de </a:t>
            </a:r>
            <a:r>
              <a:rPr lang="fr-CA" sz="2400" dirty="0" err="1"/>
              <a:t>virtual</a:t>
            </a:r>
            <a:r>
              <a:rPr lang="fr-CA" sz="2400" dirty="0"/>
              <a:t> DOM</a:t>
            </a:r>
          </a:p>
        </p:txBody>
      </p:sp>
    </p:spTree>
    <p:extLst>
      <p:ext uri="{BB962C8B-B14F-4D97-AF65-F5344CB8AC3E}">
        <p14:creationId xmlns:p14="http://schemas.microsoft.com/office/powerpoint/2010/main" val="265922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1772" y="6356350"/>
            <a:ext cx="65023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Source : https://svelte.dev/tutorial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F7135-5306-ECBD-5FA9-0F729FA8699D}"/>
              </a:ext>
            </a:extLst>
          </p:cNvPr>
          <p:cNvSpPr txBox="1"/>
          <p:nvPr/>
        </p:nvSpPr>
        <p:spPr>
          <a:xfrm>
            <a:off x="4996315" y="1706359"/>
            <a:ext cx="4376285" cy="1568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Application Svelte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/>
              <a:t>Un composant ou plus</a:t>
            </a:r>
          </a:p>
          <a:p>
            <a:pPr lvl="1">
              <a:lnSpc>
                <a:spcPct val="150000"/>
              </a:lnSpc>
            </a:pPr>
            <a:endParaRPr lang="fr-CA" sz="2400" dirty="0"/>
          </a:p>
        </p:txBody>
      </p:sp>
      <p:pic>
        <p:nvPicPr>
          <p:cNvPr id="16" name="Picture 15" descr="A picture containing graphics, font, logo, symbol&#10;&#10;Description automatically generated">
            <a:extLst>
              <a:ext uri="{FF2B5EF4-FFF2-40B4-BE49-F238E27FC236}">
                <a16:creationId xmlns:a16="http://schemas.microsoft.com/office/drawing/2014/main" id="{73E32265-316B-C013-E132-38AF9A83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3" y="237669"/>
            <a:ext cx="3565979" cy="15282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3F0E45-8835-E8F2-CA34-1BEB93684264}"/>
              </a:ext>
            </a:extLst>
          </p:cNvPr>
          <p:cNvSpPr txBox="1"/>
          <p:nvPr/>
        </p:nvSpPr>
        <p:spPr>
          <a:xfrm>
            <a:off x="4996314" y="3110641"/>
            <a:ext cx="4376285" cy="323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Composant Svelte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/>
              <a:t>Bloc réutilisable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/>
              <a:t>Composé de 3 éléments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/>
              <a:t>Script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/>
              <a:t>Html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/>
              <a:t>Css</a:t>
            </a:r>
          </a:p>
        </p:txBody>
      </p:sp>
      <p:pic>
        <p:nvPicPr>
          <p:cNvPr id="11" name="Picture 10" descr="A picture containing LEGO, toy, scale model">
            <a:extLst>
              <a:ext uri="{FF2B5EF4-FFF2-40B4-BE49-F238E27FC236}">
                <a16:creationId xmlns:a16="http://schemas.microsoft.com/office/drawing/2014/main" id="{2561F84E-17E8-1915-7C62-0D6CD8201E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184" b="18245"/>
          <a:stretch/>
        </p:blipFill>
        <p:spPr>
          <a:xfrm>
            <a:off x="7717164" y="-645293"/>
            <a:ext cx="4376285" cy="40742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2D5E6A-FC94-1836-6233-5F0297FA8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137" y="4368727"/>
            <a:ext cx="2105319" cy="5239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F61AD71-3F44-B8F8-E582-CCDAB1CBD5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740"/>
          <a:stretch/>
        </p:blipFill>
        <p:spPr>
          <a:xfrm>
            <a:off x="4688947" y="3039878"/>
            <a:ext cx="2953914" cy="10860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4AA7EC-D6AE-C23F-EAE9-A7E5398A4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83" y="3039878"/>
            <a:ext cx="3000794" cy="24101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0FD8E2F-0499-22A2-6534-EADDFA6E9F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4567" y="5549619"/>
            <a:ext cx="1981477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9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" grpId="0"/>
      <p:bldP spid="2" grpId="1" build="allAtOnce"/>
    </p:bld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B681B2A1A87A4CA006DF76BDBD77A5" ma:contentTypeVersion="14" ma:contentTypeDescription="Create a new document." ma:contentTypeScope="" ma:versionID="1aad26f8e5e61aba236c96bf1f758349">
  <xsd:schema xmlns:xsd="http://www.w3.org/2001/XMLSchema" xmlns:xs="http://www.w3.org/2001/XMLSchema" xmlns:p="http://schemas.microsoft.com/office/2006/metadata/properties" xmlns:ns3="97092fc7-df7d-49ac-99b8-7e657e48c817" xmlns:ns4="34697ccf-23f5-47c4-b734-8424d1c720f4" targetNamespace="http://schemas.microsoft.com/office/2006/metadata/properties" ma:root="true" ma:fieldsID="f4d1a733bff61336134ad17248d70a15" ns3:_="" ns4:_="">
    <xsd:import namespace="97092fc7-df7d-49ac-99b8-7e657e48c817"/>
    <xsd:import namespace="34697ccf-23f5-47c4-b734-8424d1c720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92fc7-df7d-49ac-99b8-7e657e48c8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697ccf-23f5-47c4-b734-8424d1c720f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7092fc7-df7d-49ac-99b8-7e657e48c817" xsi:nil="true"/>
    <_activity xmlns="97092fc7-df7d-49ac-99b8-7e657e48c81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2D26A5-3F6F-455B-B835-AE6A47A8AB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092fc7-df7d-49ac-99b8-7e657e48c817"/>
    <ds:schemaRef ds:uri="34697ccf-23f5-47c4-b734-8424d1c720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97092fc7-df7d-49ac-99b8-7e657e48c817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34697ccf-23f5-47c4-b734-8424d1c720f4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{3AA1373D-6767-42ED-A2B9-B3E9AF5DD25B}tf67328976_win32</Template>
  <TotalTime>2671</TotalTime>
  <Words>1982</Words>
  <Application>Microsoft Office PowerPoint</Application>
  <PresentationFormat>Widescreen</PresentationFormat>
  <Paragraphs>549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Google Sans</vt:lpstr>
      <vt:lpstr>Tenorite</vt:lpstr>
      <vt:lpstr>Office Theme</vt:lpstr>
      <vt:lpstr>SVELTE</vt:lpstr>
      <vt:lpstr>PowerPoint Presentation</vt:lpstr>
      <vt:lpstr>PowerPoint Presentation</vt:lpstr>
      <vt:lpstr>Achievements 20/21/22</vt:lpstr>
      <vt:lpstr>PowerPoint Presentation</vt:lpstr>
      <vt:lpstr>PowerPoint Presentation</vt:lpstr>
      <vt:lpstr>Comment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Wow 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SVELTE</dc:title>
  <dc:creator>Delfik Latulippe</dc:creator>
  <cp:lastModifiedBy>Delfik Latulippe</cp:lastModifiedBy>
  <cp:revision>40</cp:revision>
  <dcterms:created xsi:type="dcterms:W3CDTF">2023-05-15T15:09:43Z</dcterms:created>
  <dcterms:modified xsi:type="dcterms:W3CDTF">2023-05-17T22:06:41Z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0x0101000EB681B2A1A87A4CA006DF76BDBD77A5</vt:lpwstr>
  </property>
</Properties>
</file>